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8"/>
  </p:notesMasterIdLst>
  <p:sldIdLst>
    <p:sldId id="257" r:id="rId5"/>
    <p:sldId id="283" r:id="rId6"/>
    <p:sldId id="260" r:id="rId7"/>
    <p:sldId id="282" r:id="rId8"/>
    <p:sldId id="349" r:id="rId9"/>
    <p:sldId id="264" r:id="rId10"/>
    <p:sldId id="261" r:id="rId11"/>
    <p:sldId id="263" r:id="rId12"/>
    <p:sldId id="272" r:id="rId13"/>
    <p:sldId id="266" r:id="rId14"/>
    <p:sldId id="258" r:id="rId15"/>
    <p:sldId id="265" r:id="rId16"/>
    <p:sldId id="259" r:id="rId17"/>
    <p:sldId id="273" r:id="rId18"/>
    <p:sldId id="286" r:id="rId19"/>
    <p:sldId id="350" r:id="rId20"/>
    <p:sldId id="281" r:id="rId21"/>
    <p:sldId id="268" r:id="rId22"/>
    <p:sldId id="280" r:id="rId23"/>
    <p:sldId id="351" r:id="rId24"/>
    <p:sldId id="271" r:id="rId25"/>
    <p:sldId id="270"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E9E07-A80A-5E2C-9232-285C3451B9D2}" v="37" dt="2025-01-09T20:43:27.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294" autoAdjust="0"/>
  </p:normalViewPr>
  <p:slideViewPr>
    <p:cSldViewPr snapToGrid="0">
      <p:cViewPr varScale="1">
        <p:scale>
          <a:sx n="33" d="100"/>
          <a:sy n="33" d="100"/>
        </p:scale>
        <p:origin x="13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uret, Samantha K" userId="S::skthouret@cbe.ab.ca::75dc4bc0-86d2-4701-9609-a197362ddea6" providerId="AD" clId="Web-{F766C31E-07B4-66A7-D2D3-C753840FF911}"/>
    <pc:docChg chg="addSld delSld modSld">
      <pc:chgData name="Thouret, Samantha K" userId="S::skthouret@cbe.ab.ca::75dc4bc0-86d2-4701-9609-a197362ddea6" providerId="AD" clId="Web-{F766C31E-07B4-66A7-D2D3-C753840FF911}" dt="2024-12-03T23:45:57.451" v="7"/>
      <pc:docMkLst>
        <pc:docMk/>
      </pc:docMkLst>
      <pc:sldChg chg="modSp">
        <pc:chgData name="Thouret, Samantha K" userId="S::skthouret@cbe.ab.ca::75dc4bc0-86d2-4701-9609-a197362ddea6" providerId="AD" clId="Web-{F766C31E-07B4-66A7-D2D3-C753840FF911}" dt="2024-12-03T23:43:29.760" v="1" actId="20577"/>
        <pc:sldMkLst>
          <pc:docMk/>
          <pc:sldMk cId="2591002072" sldId="270"/>
        </pc:sldMkLst>
        <pc:spChg chg="mod">
          <ac:chgData name="Thouret, Samantha K" userId="S::skthouret@cbe.ab.ca::75dc4bc0-86d2-4701-9609-a197362ddea6" providerId="AD" clId="Web-{F766C31E-07B4-66A7-D2D3-C753840FF911}" dt="2024-12-03T23:43:29.760" v="1" actId="20577"/>
          <ac:spMkLst>
            <pc:docMk/>
            <pc:sldMk cId="2591002072" sldId="270"/>
            <ac:spMk id="6" creationId="{00000000-0000-0000-0000-000000000000}"/>
          </ac:spMkLst>
        </pc:spChg>
      </pc:sldChg>
      <pc:sldChg chg="add del">
        <pc:chgData name="Thouret, Samantha K" userId="S::skthouret@cbe.ab.ca::75dc4bc0-86d2-4701-9609-a197362ddea6" providerId="AD" clId="Web-{F766C31E-07B4-66A7-D2D3-C753840FF911}" dt="2024-12-03T23:45:26.716" v="5"/>
        <pc:sldMkLst>
          <pc:docMk/>
          <pc:sldMk cId="4271261595" sldId="280"/>
        </pc:sldMkLst>
      </pc:sldChg>
      <pc:sldChg chg="new add del">
        <pc:chgData name="Thouret, Samantha K" userId="S::skthouret@cbe.ab.ca::75dc4bc0-86d2-4701-9609-a197362ddea6" providerId="AD" clId="Web-{F766C31E-07B4-66A7-D2D3-C753840FF911}" dt="2024-12-03T23:45:57.451" v="7"/>
        <pc:sldMkLst>
          <pc:docMk/>
          <pc:sldMk cId="1111195968" sldId="284"/>
        </pc:sldMkLst>
      </pc:sldChg>
    </pc:docChg>
  </pc:docChgLst>
  <pc:docChgLst>
    <pc:chgData name="Scullion, Lesley J" userId="S::ljscullion@cbe.ab.ca::c7529b8e-3dfa-4087-b03f-2b22a11cd31f" providerId="AD" clId="Web-{C2178004-762A-97EB-D9A6-5653E66452CC}"/>
    <pc:docChg chg="modSld">
      <pc:chgData name="Scullion, Lesley J" userId="S::ljscullion@cbe.ab.ca::c7529b8e-3dfa-4087-b03f-2b22a11cd31f" providerId="AD" clId="Web-{C2178004-762A-97EB-D9A6-5653E66452CC}" dt="2024-12-03T23:44:25.727" v="19" actId="20577"/>
      <pc:docMkLst>
        <pc:docMk/>
      </pc:docMkLst>
      <pc:sldChg chg="modSp">
        <pc:chgData name="Scullion, Lesley J" userId="S::ljscullion@cbe.ab.ca::c7529b8e-3dfa-4087-b03f-2b22a11cd31f" providerId="AD" clId="Web-{C2178004-762A-97EB-D9A6-5653E66452CC}" dt="2024-12-03T23:44:25.727" v="19" actId="20577"/>
        <pc:sldMkLst>
          <pc:docMk/>
          <pc:sldMk cId="3429002596" sldId="260"/>
        </pc:sldMkLst>
        <pc:spChg chg="mod">
          <ac:chgData name="Scullion, Lesley J" userId="S::ljscullion@cbe.ab.ca::c7529b8e-3dfa-4087-b03f-2b22a11cd31f" providerId="AD" clId="Web-{C2178004-762A-97EB-D9A6-5653E66452CC}" dt="2024-12-03T23:44:25.727" v="19" actId="20577"/>
          <ac:spMkLst>
            <pc:docMk/>
            <pc:sldMk cId="3429002596" sldId="260"/>
            <ac:spMk id="5" creationId="{00000000-0000-0000-0000-000000000000}"/>
          </ac:spMkLst>
        </pc:spChg>
      </pc:sldChg>
    </pc:docChg>
  </pc:docChgLst>
  <pc:docChgLst>
    <pc:chgData name="Devitt, Laura E" userId="S::ledevitt@cbe.ab.ca::71f08ac5-a918-4901-8c3d-51f025a0c9cf" providerId="AD" clId="Web-{F6355C33-CA9D-CDAA-0D76-C0F801856C36}"/>
    <pc:docChg chg="addSld modSld">
      <pc:chgData name="Devitt, Laura E" userId="S::ledevitt@cbe.ab.ca::71f08ac5-a918-4901-8c3d-51f025a0c9cf" providerId="AD" clId="Web-{F6355C33-CA9D-CDAA-0D76-C0F801856C36}" dt="2024-12-03T23:46:14.639" v="36" actId="20577"/>
      <pc:docMkLst>
        <pc:docMk/>
      </pc:docMkLst>
      <pc:sldChg chg="modSp">
        <pc:chgData name="Devitt, Laura E" userId="S::ledevitt@cbe.ab.ca::71f08ac5-a918-4901-8c3d-51f025a0c9cf" providerId="AD" clId="Web-{F6355C33-CA9D-CDAA-0D76-C0F801856C36}" dt="2024-12-03T23:46:14.639" v="36" actId="20577"/>
        <pc:sldMkLst>
          <pc:docMk/>
          <pc:sldMk cId="4271261595" sldId="280"/>
        </pc:sldMkLst>
        <pc:spChg chg="mod">
          <ac:chgData name="Devitt, Laura E" userId="S::ledevitt@cbe.ab.ca::71f08ac5-a918-4901-8c3d-51f025a0c9cf" providerId="AD" clId="Web-{F6355C33-CA9D-CDAA-0D76-C0F801856C36}" dt="2024-12-03T23:46:14.639" v="36" actId="20577"/>
          <ac:spMkLst>
            <pc:docMk/>
            <pc:sldMk cId="4271261595" sldId="280"/>
            <ac:spMk id="2" creationId="{273457D9-A1A6-4A68-92AB-A46B3971A929}"/>
          </ac:spMkLst>
        </pc:spChg>
        <pc:spChg chg="mod">
          <ac:chgData name="Devitt, Laura E" userId="S::ledevitt@cbe.ab.ca::71f08ac5-a918-4901-8c3d-51f025a0c9cf" providerId="AD" clId="Web-{F6355C33-CA9D-CDAA-0D76-C0F801856C36}" dt="2024-12-03T23:45:05.716" v="26" actId="20577"/>
          <ac:spMkLst>
            <pc:docMk/>
            <pc:sldMk cId="4271261595" sldId="280"/>
            <ac:spMk id="6" creationId="{00000000-0000-0000-0000-000000000000}"/>
          </ac:spMkLst>
        </pc:spChg>
      </pc:sldChg>
      <pc:sldChg chg="modSp">
        <pc:chgData name="Devitt, Laura E" userId="S::ledevitt@cbe.ab.ca::71f08ac5-a918-4901-8c3d-51f025a0c9cf" providerId="AD" clId="Web-{F6355C33-CA9D-CDAA-0D76-C0F801856C36}" dt="2024-12-03T23:44:20.716" v="20" actId="20577"/>
        <pc:sldMkLst>
          <pc:docMk/>
          <pc:sldMk cId="559025552" sldId="282"/>
        </pc:sldMkLst>
        <pc:spChg chg="mod">
          <ac:chgData name="Devitt, Laura E" userId="S::ledevitt@cbe.ab.ca::71f08ac5-a918-4901-8c3d-51f025a0c9cf" providerId="AD" clId="Web-{F6355C33-CA9D-CDAA-0D76-C0F801856C36}" dt="2024-12-03T23:44:20.716" v="20" actId="20577"/>
          <ac:spMkLst>
            <pc:docMk/>
            <pc:sldMk cId="559025552" sldId="282"/>
            <ac:spMk id="5" creationId="{00000000-0000-0000-0000-000000000000}"/>
          </ac:spMkLst>
        </pc:spChg>
      </pc:sldChg>
      <pc:sldChg chg="modSp new">
        <pc:chgData name="Devitt, Laura E" userId="S::ledevitt@cbe.ab.ca::71f08ac5-a918-4901-8c3d-51f025a0c9cf" providerId="AD" clId="Web-{F6355C33-CA9D-CDAA-0D76-C0F801856C36}" dt="2024-12-03T23:43:52.965" v="17" actId="20577"/>
        <pc:sldMkLst>
          <pc:docMk/>
          <pc:sldMk cId="2312701169" sldId="283"/>
        </pc:sldMkLst>
        <pc:spChg chg="mod">
          <ac:chgData name="Devitt, Laura E" userId="S::ledevitt@cbe.ab.ca::71f08ac5-a918-4901-8c3d-51f025a0c9cf" providerId="AD" clId="Web-{F6355C33-CA9D-CDAA-0D76-C0F801856C36}" dt="2024-12-03T23:43:52.965" v="17" actId="20577"/>
          <ac:spMkLst>
            <pc:docMk/>
            <pc:sldMk cId="2312701169" sldId="283"/>
            <ac:spMk id="2" creationId="{D9636F89-3DAF-41A6-2577-9BF0F071F0B9}"/>
          </ac:spMkLst>
        </pc:spChg>
      </pc:sldChg>
    </pc:docChg>
  </pc:docChgLst>
  <pc:docChgLst>
    <pc:chgData name="Devitt, Laura E" userId="S::ledevitt@cbe.ab.ca::71f08ac5-a918-4901-8c3d-51f025a0c9cf" providerId="AD" clId="Web-{8CC1FE0A-7A23-B8C5-84E8-0BA2123B201C}"/>
    <pc:docChg chg="addSld modSld">
      <pc:chgData name="Devitt, Laura E" userId="S::ledevitt@cbe.ab.ca::71f08ac5-a918-4901-8c3d-51f025a0c9cf" providerId="AD" clId="Web-{8CC1FE0A-7A23-B8C5-84E8-0BA2123B201C}" dt="2024-12-04T00:00:28.246" v="212"/>
      <pc:docMkLst>
        <pc:docMk/>
      </pc:docMkLst>
      <pc:sldChg chg="modNotes">
        <pc:chgData name="Devitt, Laura E" userId="S::ledevitt@cbe.ab.ca::71f08ac5-a918-4901-8c3d-51f025a0c9cf" providerId="AD" clId="Web-{8CC1FE0A-7A23-B8C5-84E8-0BA2123B201C}" dt="2024-12-03T23:59:06.793" v="190"/>
        <pc:sldMkLst>
          <pc:docMk/>
          <pc:sldMk cId="1772965889" sldId="258"/>
        </pc:sldMkLst>
      </pc:sldChg>
      <pc:sldChg chg="modNotes">
        <pc:chgData name="Devitt, Laura E" userId="S::ledevitt@cbe.ab.ca::71f08ac5-a918-4901-8c3d-51f025a0c9cf" providerId="AD" clId="Web-{8CC1FE0A-7A23-B8C5-84E8-0BA2123B201C}" dt="2024-12-03T23:59:16.058" v="196"/>
        <pc:sldMkLst>
          <pc:docMk/>
          <pc:sldMk cId="1015206545" sldId="259"/>
        </pc:sldMkLst>
      </pc:sldChg>
      <pc:sldChg chg="modSp modNotes">
        <pc:chgData name="Devitt, Laura E" userId="S::ledevitt@cbe.ab.ca::71f08ac5-a918-4901-8c3d-51f025a0c9cf" providerId="AD" clId="Web-{8CC1FE0A-7A23-B8C5-84E8-0BA2123B201C}" dt="2024-12-03T23:57:10.433" v="112"/>
        <pc:sldMkLst>
          <pc:docMk/>
          <pc:sldMk cId="3429002596" sldId="260"/>
        </pc:sldMkLst>
        <pc:spChg chg="mod">
          <ac:chgData name="Devitt, Laura E" userId="S::ledevitt@cbe.ab.ca::71f08ac5-a918-4901-8c3d-51f025a0c9cf" providerId="AD" clId="Web-{8CC1FE0A-7A23-B8C5-84E8-0BA2123B201C}" dt="2024-12-03T23:53:37.262" v="2" actId="20577"/>
          <ac:spMkLst>
            <pc:docMk/>
            <pc:sldMk cId="3429002596" sldId="260"/>
            <ac:spMk id="5" creationId="{00000000-0000-0000-0000-000000000000}"/>
          </ac:spMkLst>
        </pc:spChg>
      </pc:sldChg>
      <pc:sldChg chg="modNotes">
        <pc:chgData name="Devitt, Laura E" userId="S::ledevitt@cbe.ab.ca::71f08ac5-a918-4901-8c3d-51f025a0c9cf" providerId="AD" clId="Web-{8CC1FE0A-7A23-B8C5-84E8-0BA2123B201C}" dt="2024-12-03T23:56:13.980" v="56"/>
        <pc:sldMkLst>
          <pc:docMk/>
          <pc:sldMk cId="3455113829" sldId="261"/>
        </pc:sldMkLst>
      </pc:sldChg>
      <pc:sldChg chg="modNotes">
        <pc:chgData name="Devitt, Laura E" userId="S::ledevitt@cbe.ab.ca::71f08ac5-a918-4901-8c3d-51f025a0c9cf" providerId="AD" clId="Web-{8CC1FE0A-7A23-B8C5-84E8-0BA2123B201C}" dt="2024-12-03T23:56:09.012" v="54"/>
        <pc:sldMkLst>
          <pc:docMk/>
          <pc:sldMk cId="4022713574" sldId="263"/>
        </pc:sldMkLst>
      </pc:sldChg>
      <pc:sldChg chg="modNotes">
        <pc:chgData name="Devitt, Laura E" userId="S::ledevitt@cbe.ab.ca::71f08ac5-a918-4901-8c3d-51f025a0c9cf" providerId="AD" clId="Web-{8CC1FE0A-7A23-B8C5-84E8-0BA2123B201C}" dt="2024-12-03T23:59:12.433" v="191"/>
        <pc:sldMkLst>
          <pc:docMk/>
          <pc:sldMk cId="2541487828" sldId="265"/>
        </pc:sldMkLst>
      </pc:sldChg>
      <pc:sldChg chg="modNotes">
        <pc:chgData name="Devitt, Laura E" userId="S::ledevitt@cbe.ab.ca::71f08ac5-a918-4901-8c3d-51f025a0c9cf" providerId="AD" clId="Web-{8CC1FE0A-7A23-B8C5-84E8-0BA2123B201C}" dt="2024-12-03T23:59:00.355" v="182"/>
        <pc:sldMkLst>
          <pc:docMk/>
          <pc:sldMk cId="1115757804" sldId="266"/>
        </pc:sldMkLst>
      </pc:sldChg>
      <pc:sldChg chg="modNotes">
        <pc:chgData name="Devitt, Laura E" userId="S::ledevitt@cbe.ab.ca::71f08ac5-a918-4901-8c3d-51f025a0c9cf" providerId="AD" clId="Web-{8CC1FE0A-7A23-B8C5-84E8-0BA2123B201C}" dt="2024-12-03T23:59:43.496" v="209"/>
        <pc:sldMkLst>
          <pc:docMk/>
          <pc:sldMk cId="1322191717" sldId="268"/>
        </pc:sldMkLst>
      </pc:sldChg>
      <pc:sldChg chg="modSp modNotes">
        <pc:chgData name="Devitt, Laura E" userId="S::ledevitt@cbe.ab.ca::71f08ac5-a918-4901-8c3d-51f025a0c9cf" providerId="AD" clId="Web-{8CC1FE0A-7A23-B8C5-84E8-0BA2123B201C}" dt="2024-12-03T23:59:54.683" v="211"/>
        <pc:sldMkLst>
          <pc:docMk/>
          <pc:sldMk cId="2591002072" sldId="270"/>
        </pc:sldMkLst>
        <pc:spChg chg="mod">
          <ac:chgData name="Devitt, Laura E" userId="S::ledevitt@cbe.ab.ca::71f08ac5-a918-4901-8c3d-51f025a0c9cf" providerId="AD" clId="Web-{8CC1FE0A-7A23-B8C5-84E8-0BA2123B201C}" dt="2024-12-03T23:55:03.621" v="19" actId="20577"/>
          <ac:spMkLst>
            <pc:docMk/>
            <pc:sldMk cId="2591002072" sldId="270"/>
            <ac:spMk id="6" creationId="{00000000-0000-0000-0000-000000000000}"/>
          </ac:spMkLst>
        </pc:spChg>
      </pc:sldChg>
      <pc:sldChg chg="modNotes">
        <pc:chgData name="Devitt, Laura E" userId="S::ledevitt@cbe.ab.ca::71f08ac5-a918-4901-8c3d-51f025a0c9cf" providerId="AD" clId="Web-{8CC1FE0A-7A23-B8C5-84E8-0BA2123B201C}" dt="2024-12-03T23:55:24.996" v="22"/>
        <pc:sldMkLst>
          <pc:docMk/>
          <pc:sldMk cId="564376478" sldId="271"/>
        </pc:sldMkLst>
      </pc:sldChg>
      <pc:sldChg chg="modNotes">
        <pc:chgData name="Devitt, Laura E" userId="S::ledevitt@cbe.ab.ca::71f08ac5-a918-4901-8c3d-51f025a0c9cf" providerId="AD" clId="Web-{8CC1FE0A-7A23-B8C5-84E8-0BA2123B201C}" dt="2024-12-03T23:56:03.574" v="47"/>
        <pc:sldMkLst>
          <pc:docMk/>
          <pc:sldMk cId="3688769788" sldId="272"/>
        </pc:sldMkLst>
      </pc:sldChg>
      <pc:sldChg chg="modNotes">
        <pc:chgData name="Devitt, Laura E" userId="S::ledevitt@cbe.ab.ca::71f08ac5-a918-4901-8c3d-51f025a0c9cf" providerId="AD" clId="Web-{8CC1FE0A-7A23-B8C5-84E8-0BA2123B201C}" dt="2024-12-03T23:55:32.058" v="28"/>
        <pc:sldMkLst>
          <pc:docMk/>
          <pc:sldMk cId="4271261595" sldId="280"/>
        </pc:sldMkLst>
      </pc:sldChg>
      <pc:sldChg chg="modSp modNotes">
        <pc:chgData name="Devitt, Laura E" userId="S::ledevitt@cbe.ab.ca::71f08ac5-a918-4901-8c3d-51f025a0c9cf" providerId="AD" clId="Web-{8CC1FE0A-7A23-B8C5-84E8-0BA2123B201C}" dt="2024-12-03T23:59:26.387" v="198"/>
        <pc:sldMkLst>
          <pc:docMk/>
          <pc:sldMk cId="1342398624" sldId="281"/>
        </pc:sldMkLst>
        <pc:spChg chg="mod">
          <ac:chgData name="Devitt, Laura E" userId="S::ledevitt@cbe.ab.ca::71f08ac5-a918-4901-8c3d-51f025a0c9cf" providerId="AD" clId="Web-{8CC1FE0A-7A23-B8C5-84E8-0BA2123B201C}" dt="2024-12-03T23:54:18.137" v="11" actId="20577"/>
          <ac:spMkLst>
            <pc:docMk/>
            <pc:sldMk cId="1342398624" sldId="281"/>
            <ac:spMk id="6" creationId="{00000000-0000-0000-0000-000000000000}"/>
          </ac:spMkLst>
        </pc:spChg>
      </pc:sldChg>
      <pc:sldChg chg="modNotes">
        <pc:chgData name="Devitt, Laura E" userId="S::ledevitt@cbe.ab.ca::71f08ac5-a918-4901-8c3d-51f025a0c9cf" providerId="AD" clId="Web-{8CC1FE0A-7A23-B8C5-84E8-0BA2123B201C}" dt="2024-12-03T23:58:31.543" v="173"/>
        <pc:sldMkLst>
          <pc:docMk/>
          <pc:sldMk cId="559025552" sldId="282"/>
        </pc:sldMkLst>
      </pc:sldChg>
      <pc:sldChg chg="modNotes">
        <pc:chgData name="Devitt, Laura E" userId="S::ledevitt@cbe.ab.ca::71f08ac5-a918-4901-8c3d-51f025a0c9cf" providerId="AD" clId="Web-{8CC1FE0A-7A23-B8C5-84E8-0BA2123B201C}" dt="2024-12-03T23:57:45.387" v="169"/>
        <pc:sldMkLst>
          <pc:docMk/>
          <pc:sldMk cId="2312701169" sldId="283"/>
        </pc:sldMkLst>
      </pc:sldChg>
      <pc:sldChg chg="new">
        <pc:chgData name="Devitt, Laura E" userId="S::ledevitt@cbe.ab.ca::71f08ac5-a918-4901-8c3d-51f025a0c9cf" providerId="AD" clId="Web-{8CC1FE0A-7A23-B8C5-84E8-0BA2123B201C}" dt="2024-12-04T00:00:28.246" v="212"/>
        <pc:sldMkLst>
          <pc:docMk/>
          <pc:sldMk cId="1986888214" sldId="284"/>
        </pc:sldMkLst>
      </pc:sldChg>
    </pc:docChg>
  </pc:docChgLst>
  <pc:docChgLst>
    <pc:chgData name="Smyth, Jessica R" userId="S::jersmyth@cbe.ab.ca::a1f11852-a611-48e0-9b49-27d46fca6e32" providerId="AD" clId="Web-{ADBE9E07-A80A-5E2C-9232-285C3451B9D2}"/>
    <pc:docChg chg="modSld">
      <pc:chgData name="Smyth, Jessica R" userId="S::jersmyth@cbe.ab.ca::a1f11852-a611-48e0-9b49-27d46fca6e32" providerId="AD" clId="Web-{ADBE9E07-A80A-5E2C-9232-285C3451B9D2}" dt="2025-01-09T20:43:27.328" v="55"/>
      <pc:docMkLst>
        <pc:docMk/>
      </pc:docMkLst>
      <pc:sldChg chg="modNotes">
        <pc:chgData name="Smyth, Jessica R" userId="S::jersmyth@cbe.ab.ca::a1f11852-a611-48e0-9b49-27d46fca6e32" providerId="AD" clId="Web-{ADBE9E07-A80A-5E2C-9232-285C3451B9D2}" dt="2025-01-09T20:37:17.956" v="6"/>
        <pc:sldMkLst>
          <pc:docMk/>
          <pc:sldMk cId="1772965889" sldId="258"/>
        </pc:sldMkLst>
      </pc:sldChg>
      <pc:sldChg chg="modNotes">
        <pc:chgData name="Smyth, Jessica R" userId="S::jersmyth@cbe.ab.ca::a1f11852-a611-48e0-9b49-27d46fca6e32" providerId="AD" clId="Web-{ADBE9E07-A80A-5E2C-9232-285C3451B9D2}" dt="2025-01-09T20:38:17.442" v="22"/>
        <pc:sldMkLst>
          <pc:docMk/>
          <pc:sldMk cId="2541487828" sldId="265"/>
        </pc:sldMkLst>
      </pc:sldChg>
      <pc:sldChg chg="modNotes">
        <pc:chgData name="Smyth, Jessica R" userId="S::jersmyth@cbe.ab.ca::a1f11852-a611-48e0-9b49-27d46fca6e32" providerId="AD" clId="Web-{ADBE9E07-A80A-5E2C-9232-285C3451B9D2}" dt="2025-01-09T20:43:27.328" v="55"/>
        <pc:sldMkLst>
          <pc:docMk/>
          <pc:sldMk cId="1322191717" sldId="268"/>
        </pc:sldMkLst>
      </pc:sldChg>
      <pc:sldChg chg="modSp">
        <pc:chgData name="Smyth, Jessica R" userId="S::jersmyth@cbe.ab.ca::a1f11852-a611-48e0-9b49-27d46fca6e32" providerId="AD" clId="Web-{ADBE9E07-A80A-5E2C-9232-285C3451B9D2}" dt="2025-01-09T20:42:46.670" v="51" actId="20577"/>
        <pc:sldMkLst>
          <pc:docMk/>
          <pc:sldMk cId="1342398624" sldId="281"/>
        </pc:sldMkLst>
        <pc:spChg chg="mod">
          <ac:chgData name="Smyth, Jessica R" userId="S::jersmyth@cbe.ab.ca::a1f11852-a611-48e0-9b49-27d46fca6e32" providerId="AD" clId="Web-{ADBE9E07-A80A-5E2C-9232-285C3451B9D2}" dt="2025-01-09T20:42:46.670" v="51" actId="20577"/>
          <ac:spMkLst>
            <pc:docMk/>
            <pc:sldMk cId="1342398624" sldId="281"/>
            <ac:spMk id="2" creationId="{00000000-0000-0000-0000-000000000000}"/>
          </ac:spMkLst>
        </pc:spChg>
      </pc:sldChg>
      <pc:sldChg chg="modNotes">
        <pc:chgData name="Smyth, Jessica R" userId="S::jersmyth@cbe.ab.ca::a1f11852-a611-48e0-9b49-27d46fca6e32" providerId="AD" clId="Web-{ADBE9E07-A80A-5E2C-9232-285C3451B9D2}" dt="2025-01-09T20:40:58.526" v="33"/>
        <pc:sldMkLst>
          <pc:docMk/>
          <pc:sldMk cId="760409690" sldId="286"/>
        </pc:sldMkLst>
      </pc:sldChg>
    </pc:docChg>
  </pc:docChgLst>
  <pc:docChgLst>
    <pc:chgData name="Thouret, Samantha K" userId="S::skthouret@cbe.ab.ca::75dc4bc0-86d2-4701-9609-a197362ddea6" providerId="AD" clId="Web-{7C37A675-A739-D1B7-65BA-E5EA9DD6ED0C}"/>
    <pc:docChg chg="modSld">
      <pc:chgData name="Thouret, Samantha K" userId="S::skthouret@cbe.ab.ca::75dc4bc0-86d2-4701-9609-a197362ddea6" providerId="AD" clId="Web-{7C37A675-A739-D1B7-65BA-E5EA9DD6ED0C}" dt="2025-01-09T22:09:02.269" v="43"/>
      <pc:docMkLst>
        <pc:docMk/>
      </pc:docMkLst>
      <pc:sldChg chg="modNotes">
        <pc:chgData name="Thouret, Samantha K" userId="S::skthouret@cbe.ab.ca::75dc4bc0-86d2-4701-9609-a197362ddea6" providerId="AD" clId="Web-{7C37A675-A739-D1B7-65BA-E5EA9DD6ED0C}" dt="2025-01-09T22:04:42.093" v="5"/>
        <pc:sldMkLst>
          <pc:docMk/>
          <pc:sldMk cId="3455113829" sldId="261"/>
        </pc:sldMkLst>
      </pc:sldChg>
      <pc:sldChg chg="modNotes">
        <pc:chgData name="Thouret, Samantha K" userId="S::skthouret@cbe.ab.ca::75dc4bc0-86d2-4701-9609-a197362ddea6" providerId="AD" clId="Web-{7C37A675-A739-D1B7-65BA-E5EA9DD6ED0C}" dt="2025-01-09T22:09:02.269" v="43"/>
        <pc:sldMkLst>
          <pc:docMk/>
          <pc:sldMk cId="1115757804" sldId="266"/>
        </pc:sldMkLst>
      </pc:sldChg>
    </pc:docChg>
  </pc:docChgLst>
  <pc:docChgLst>
    <pc:chgData name="Devitt, Laura E" userId="S::ledevitt@cbe.ab.ca::71f08ac5-a918-4901-8c3d-51f025a0c9cf" providerId="AD" clId="Web-{F55E31C2-0EC2-A8AB-FE91-C4B2E2831612}"/>
    <pc:docChg chg="modSld">
      <pc:chgData name="Devitt, Laura E" userId="S::ledevitt@cbe.ab.ca::71f08ac5-a918-4901-8c3d-51f025a0c9cf" providerId="AD" clId="Web-{F55E31C2-0EC2-A8AB-FE91-C4B2E2831612}" dt="2024-12-20T17:05:05.796" v="4"/>
      <pc:docMkLst>
        <pc:docMk/>
      </pc:docMkLst>
      <pc:sldChg chg="delSp modSp">
        <pc:chgData name="Devitt, Laura E" userId="S::ledevitt@cbe.ab.ca::71f08ac5-a918-4901-8c3d-51f025a0c9cf" providerId="AD" clId="Web-{F55E31C2-0EC2-A8AB-FE91-C4B2E2831612}" dt="2024-12-20T17:05:05.796" v="4"/>
        <pc:sldMkLst>
          <pc:docMk/>
          <pc:sldMk cId="2312701169" sldId="283"/>
        </pc:sldMkLst>
        <pc:spChg chg="del mod">
          <ac:chgData name="Devitt, Laura E" userId="S::ledevitt@cbe.ab.ca::71f08ac5-a918-4901-8c3d-51f025a0c9cf" providerId="AD" clId="Web-{F55E31C2-0EC2-A8AB-FE91-C4B2E2831612}" dt="2024-12-20T17:05:05.796" v="4"/>
          <ac:spMkLst>
            <pc:docMk/>
            <pc:sldMk cId="2312701169" sldId="283"/>
            <ac:spMk id="3" creationId="{53EA55E8-DB8B-F0EC-0672-16595C8D4A7A}"/>
          </ac:spMkLst>
        </pc:spChg>
      </pc:sldChg>
    </pc:docChg>
  </pc:docChgLst>
  <pc:docChgLst>
    <pc:chgData name="Devitt, Laura E" userId="S::ledevitt@cbe.ab.ca::71f08ac5-a918-4901-8c3d-51f025a0c9cf" providerId="AD" clId="Web-{B073F5AE-F39D-2C57-2BFC-4D19B97028EB}"/>
    <pc:docChg chg="modSld">
      <pc:chgData name="Devitt, Laura E" userId="S::ledevitt@cbe.ab.ca::71f08ac5-a918-4901-8c3d-51f025a0c9cf" providerId="AD" clId="Web-{B073F5AE-F39D-2C57-2BFC-4D19B97028EB}" dt="2024-12-04T16:26:43.635" v="3" actId="14100"/>
      <pc:docMkLst>
        <pc:docMk/>
      </pc:docMkLst>
      <pc:sldChg chg="addSp modSp modNotes">
        <pc:chgData name="Devitt, Laura E" userId="S::ledevitt@cbe.ab.ca::71f08ac5-a918-4901-8c3d-51f025a0c9cf" providerId="AD" clId="Web-{B073F5AE-F39D-2C57-2BFC-4D19B97028EB}" dt="2024-12-04T16:26:43.635" v="3" actId="14100"/>
        <pc:sldMkLst>
          <pc:docMk/>
          <pc:sldMk cId="2312701169" sldId="283"/>
        </pc:sldMkLst>
        <pc:spChg chg="add mod">
          <ac:chgData name="Devitt, Laura E" userId="S::ledevitt@cbe.ab.ca::71f08ac5-a918-4901-8c3d-51f025a0c9cf" providerId="AD" clId="Web-{B073F5AE-F39D-2C57-2BFC-4D19B97028EB}" dt="2024-12-04T16:26:43.635" v="3" actId="14100"/>
          <ac:spMkLst>
            <pc:docMk/>
            <pc:sldMk cId="2312701169" sldId="283"/>
            <ac:spMk id="3" creationId="{53EA55E8-DB8B-F0EC-0672-16595C8D4A7A}"/>
          </ac:spMkLst>
        </pc:spChg>
      </pc:sldChg>
    </pc:docChg>
  </pc:docChgLst>
  <pc:docChgLst>
    <pc:chgData name="Devitt, Laura E" userId="S::ledevitt@cbe.ab.ca::71f08ac5-a918-4901-8c3d-51f025a0c9cf" providerId="AD" clId="Web-{E9D07838-D8A2-1C63-A900-AEC688D95839}"/>
    <pc:docChg chg="addSld modSld addMainMaster modMainMaster">
      <pc:chgData name="Devitt, Laura E" userId="S::ledevitt@cbe.ab.ca::71f08ac5-a918-4901-8c3d-51f025a0c9cf" providerId="AD" clId="Web-{E9D07838-D8A2-1C63-A900-AEC688D95839}" dt="2024-12-04T00:05:13.440" v="30"/>
      <pc:docMkLst>
        <pc:docMk/>
      </pc:docMkLst>
      <pc:sldChg chg="new">
        <pc:chgData name="Devitt, Laura E" userId="S::ledevitt@cbe.ab.ca::71f08ac5-a918-4901-8c3d-51f025a0c9cf" providerId="AD" clId="Web-{E9D07838-D8A2-1C63-A900-AEC688D95839}" dt="2024-12-04T00:02:32.032" v="0"/>
        <pc:sldMkLst>
          <pc:docMk/>
          <pc:sldMk cId="1323861659" sldId="287"/>
        </pc:sldMkLst>
      </pc:sldChg>
      <pc:sldChg chg="modSp add modNotes">
        <pc:chgData name="Devitt, Laura E" userId="S::ledevitt@cbe.ab.ca::71f08ac5-a918-4901-8c3d-51f025a0c9cf" providerId="AD" clId="Web-{E9D07838-D8A2-1C63-A900-AEC688D95839}" dt="2024-12-04T00:04:42.284" v="28" actId="20577"/>
        <pc:sldMkLst>
          <pc:docMk/>
          <pc:sldMk cId="506477725" sldId="346"/>
        </pc:sldMkLst>
        <pc:spChg chg="mod">
          <ac:chgData name="Devitt, Laura E" userId="S::ledevitt@cbe.ab.ca::71f08ac5-a918-4901-8c3d-51f025a0c9cf" providerId="AD" clId="Web-{E9D07838-D8A2-1C63-A900-AEC688D95839}" dt="2024-12-04T00:03:39.345" v="22" actId="20577"/>
          <ac:spMkLst>
            <pc:docMk/>
            <pc:sldMk cId="506477725" sldId="346"/>
            <ac:spMk id="334" creationId="{00000000-0000-0000-0000-000000000000}"/>
          </ac:spMkLst>
        </pc:spChg>
        <pc:spChg chg="mod">
          <ac:chgData name="Devitt, Laura E" userId="S::ledevitt@cbe.ab.ca::71f08ac5-a918-4901-8c3d-51f025a0c9cf" providerId="AD" clId="Web-{E9D07838-D8A2-1C63-A900-AEC688D95839}" dt="2024-12-04T00:04:42.284" v="28" actId="20577"/>
          <ac:spMkLst>
            <pc:docMk/>
            <pc:sldMk cId="506477725" sldId="346"/>
            <ac:spMk id="335" creationId="{00000000-0000-0000-0000-000000000000}"/>
          </ac:spMkLst>
        </pc:spChg>
      </pc:sldChg>
      <pc:sldChg chg="add">
        <pc:chgData name="Devitt, Laura E" userId="S::ledevitt@cbe.ab.ca::71f08ac5-a918-4901-8c3d-51f025a0c9cf" providerId="AD" clId="Web-{E9D07838-D8A2-1C63-A900-AEC688D95839}" dt="2024-12-04T00:04:59.127" v="29"/>
        <pc:sldMkLst>
          <pc:docMk/>
          <pc:sldMk cId="3052624427" sldId="347"/>
        </pc:sldMkLst>
      </pc:sldChg>
      <pc:sldChg chg="new">
        <pc:chgData name="Devitt, Laura E" userId="S::ledevitt@cbe.ab.ca::71f08ac5-a918-4901-8c3d-51f025a0c9cf" providerId="AD" clId="Web-{E9D07838-D8A2-1C63-A900-AEC688D95839}" dt="2024-12-04T00:05:13.440" v="30"/>
        <pc:sldMkLst>
          <pc:docMk/>
          <pc:sldMk cId="2835032031" sldId="348"/>
        </pc:sldMkLst>
      </pc:sldChg>
      <pc:sldMasterChg chg="add addSldLayout">
        <pc:chgData name="Devitt, Laura E" userId="S::ledevitt@cbe.ab.ca::71f08ac5-a918-4901-8c3d-51f025a0c9cf" providerId="AD" clId="Web-{E9D07838-D8A2-1C63-A900-AEC688D95839}" dt="2024-12-04T00:02:40.767" v="1"/>
        <pc:sldMasterMkLst>
          <pc:docMk/>
          <pc:sldMasterMk cId="0" sldId="2147483661"/>
        </pc:sldMasterMkLst>
        <pc:sldLayoutChg chg="add">
          <pc:chgData name="Devitt, Laura E" userId="S::ledevitt@cbe.ab.ca::71f08ac5-a918-4901-8c3d-51f025a0c9cf" providerId="AD" clId="Web-{E9D07838-D8A2-1C63-A900-AEC688D95839}" dt="2024-12-04T00:02:40.767" v="1"/>
          <pc:sldLayoutMkLst>
            <pc:docMk/>
            <pc:sldMasterMk cId="0" sldId="2147483661"/>
            <pc:sldLayoutMk cId="0" sldId="2147483648"/>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49"/>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0"/>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1"/>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2"/>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4"/>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5"/>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6"/>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7"/>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8"/>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59"/>
          </pc:sldLayoutMkLst>
        </pc:sldLayoutChg>
        <pc:sldLayoutChg chg="add">
          <pc:chgData name="Devitt, Laura E" userId="S::ledevitt@cbe.ab.ca::71f08ac5-a918-4901-8c3d-51f025a0c9cf" providerId="AD" clId="Web-{E9D07838-D8A2-1C63-A900-AEC688D95839}" dt="2024-12-04T00:02:40.767" v="1"/>
          <pc:sldLayoutMkLst>
            <pc:docMk/>
            <pc:sldMasterMk cId="0" sldId="2147483661"/>
            <pc:sldLayoutMk cId="0" sldId="2147483660"/>
          </pc:sldLayoutMkLst>
        </pc:sldLayoutChg>
      </pc:sldMasterChg>
      <pc:sldMasterChg chg="replId modSldLayout">
        <pc:chgData name="Devitt, Laura E" userId="S::ledevitt@cbe.ab.ca::71f08ac5-a918-4901-8c3d-51f025a0c9cf" providerId="AD" clId="Web-{E9D07838-D8A2-1C63-A900-AEC688D95839}" dt="2024-12-04T00:02:40.767" v="1"/>
        <pc:sldMasterMkLst>
          <pc:docMk/>
          <pc:sldMasterMk cId="3382658545" sldId="2147483664"/>
        </pc:sldMasterMkLst>
        <pc:sldLayoutChg chg="replId">
          <pc:chgData name="Devitt, Laura E" userId="S::ledevitt@cbe.ab.ca::71f08ac5-a918-4901-8c3d-51f025a0c9cf" providerId="AD" clId="Web-{E9D07838-D8A2-1C63-A900-AEC688D95839}" dt="2024-12-04T00:02:40.767" v="1"/>
          <pc:sldLayoutMkLst>
            <pc:docMk/>
            <pc:sldMasterMk cId="3382658545" sldId="2147483664"/>
            <pc:sldLayoutMk cId="641654203" sldId="2147483663"/>
          </pc:sldLayoutMkLst>
        </pc:sldLayoutChg>
      </pc:sldMasterChg>
    </pc:docChg>
  </pc:docChgLst>
  <pc:docChgLst>
    <pc:chgData name="Devitt, Laura E" userId="S::ledevitt@cbe.ab.ca::71f08ac5-a918-4901-8c3d-51f025a0c9cf" providerId="AD" clId="Web-{55DB926F-391B-FFF6-E673-A4BA75FEBB81}"/>
    <pc:docChg chg="addSld delSld modSld">
      <pc:chgData name="Devitt, Laura E" userId="S::ledevitt@cbe.ab.ca::71f08ac5-a918-4901-8c3d-51f025a0c9cf" providerId="AD" clId="Web-{55DB926F-391B-FFF6-E673-A4BA75FEBB81}" dt="2024-12-04T16:12:42.173" v="17" actId="14100"/>
      <pc:docMkLst>
        <pc:docMk/>
      </pc:docMkLst>
      <pc:sldChg chg="addSp delSp modSp modNotes">
        <pc:chgData name="Devitt, Laura E" userId="S::ledevitt@cbe.ab.ca::71f08ac5-a918-4901-8c3d-51f025a0c9cf" providerId="AD" clId="Web-{55DB926F-391B-FFF6-E673-A4BA75FEBB81}" dt="2024-12-04T16:12:42.173" v="17" actId="14100"/>
        <pc:sldMkLst>
          <pc:docMk/>
          <pc:sldMk cId="2312701169" sldId="283"/>
        </pc:sldMkLst>
        <pc:spChg chg="del">
          <ac:chgData name="Devitt, Laura E" userId="S::ledevitt@cbe.ab.ca::71f08ac5-a918-4901-8c3d-51f025a0c9cf" providerId="AD" clId="Web-{55DB926F-391B-FFF6-E673-A4BA75FEBB81}" dt="2024-12-04T16:12:35.923" v="15"/>
          <ac:spMkLst>
            <pc:docMk/>
            <pc:sldMk cId="2312701169" sldId="283"/>
            <ac:spMk id="3" creationId="{ECB29865-AC75-47A2-E5B4-3FB950484959}"/>
          </ac:spMkLst>
        </pc:spChg>
        <pc:picChg chg="add mod ord">
          <ac:chgData name="Devitt, Laura E" userId="S::ledevitt@cbe.ab.ca::71f08ac5-a918-4901-8c3d-51f025a0c9cf" providerId="AD" clId="Web-{55DB926F-391B-FFF6-E673-A4BA75FEBB81}" dt="2024-12-04T16:12:42.173" v="17" actId="14100"/>
          <ac:picMkLst>
            <pc:docMk/>
            <pc:sldMk cId="2312701169" sldId="283"/>
            <ac:picMk id="5" creationId="{3ACFA3B3-53E9-9EF7-325E-47D64C87639A}"/>
          </ac:picMkLst>
        </pc:picChg>
      </pc:sldChg>
      <pc:sldChg chg="new del">
        <pc:chgData name="Devitt, Laura E" userId="S::ledevitt@cbe.ab.ca::71f08ac5-a918-4901-8c3d-51f025a0c9cf" providerId="AD" clId="Web-{55DB926F-391B-FFF6-E673-A4BA75FEBB81}" dt="2024-12-04T00:01:48.323" v="6"/>
        <pc:sldMkLst>
          <pc:docMk/>
          <pc:sldMk cId="1630753115" sldId="285"/>
        </pc:sldMkLst>
      </pc:sldChg>
      <pc:sldChg chg="add modNotes">
        <pc:chgData name="Devitt, Laura E" userId="S::ledevitt@cbe.ab.ca::71f08ac5-a918-4901-8c3d-51f025a0c9cf" providerId="AD" clId="Web-{55DB926F-391B-FFF6-E673-A4BA75FEBB81}" dt="2024-12-04T00:01:46.838" v="5"/>
        <pc:sldMkLst>
          <pc:docMk/>
          <pc:sldMk cId="760409690"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7878A-F3FB-4F74-A499-07A9CE1A62AB}" type="datetimeFigureOut">
              <a:rPr lang="en-CA" smtClean="0"/>
              <a:t>2025-01-27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6B1B7-3180-46B3-BE63-48B1CB59D642}" type="slidenum">
              <a:rPr lang="en-CA" smtClean="0"/>
              <a:t>‹#›</a:t>
            </a:fld>
            <a:endParaRPr lang="en-CA"/>
          </a:p>
        </p:txBody>
      </p:sp>
    </p:spTree>
    <p:extLst>
      <p:ext uri="{BB962C8B-B14F-4D97-AF65-F5344CB8AC3E}">
        <p14:creationId xmlns:p14="http://schemas.microsoft.com/office/powerpoint/2010/main" val="242058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cholastic.com/parents/blogs/scholastic-parents-learning-toolkit/how-can-number-bonds-help-your-child-mat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dhttps:/www.cbe.ab.ca/programs/kindergarten/Documents/Ideas-for-Parents.pdf" TargetMode="External"/><Relationship Id="rId7" Type="http://schemas.openxmlformats.org/officeDocument/2006/relationships/hyperlink" Target="https://banff.ca/DocumentCenter/View/11018/ImReadyForScreens_English"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algaryreads.com/wp-content/uploads/2020/02/F2KD_ImReadyBooklet_GENERIC.pdf" TargetMode="External"/><Relationship Id="rId5" Type="http://schemas.openxmlformats.org/officeDocument/2006/relationships/hyperlink" Target="https://calgary.bibliocommons.com/list/share/393767397_calgarylibrary_kids/1859193931_books_to_get_ready_for_kindergarten?_ga=2.167944481.1601611572.1619640025-939542020.1599601380" TargetMode="External"/><Relationship Id="rId4" Type="http://schemas.openxmlformats.org/officeDocument/2006/relationships/hyperlink" Target="https://calgarylibrary.ca/library-news/kitchen-table-classroom-kindergarten-readines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cpfalta.ab.ca" TargetMode="External"/><Relationship Id="rId7" Type="http://schemas.openxmlformats.org/officeDocument/2006/relationships/hyperlink" Target="https://archive.education.alberta.ca/parents/resources/youcanhel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rchive.education.alberta.ca/parents/resources/" TargetMode="External"/><Relationship Id="rId5" Type="http://schemas.openxmlformats.org/officeDocument/2006/relationships/hyperlink" Target="NULL" TargetMode="External"/><Relationship Id="rId4" Type="http://schemas.openxmlformats.org/officeDocument/2006/relationships/hyperlink" Target="http://www.learnalberta.ca/content/mychildslearn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be.ab.ca/programs/kindergarten/Documents/Enhanced-Support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be.ab.ca/registration/registration/Pages/Kindergarten-to-Grade-9.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cbe.ab.ca/FormsManuals/Alternative-Program-Expression-of-Interest.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oded-minds.org/tuscany-isteam-learning-la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09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Samantha</a:t>
            </a:r>
          </a:p>
          <a:p>
            <a:r>
              <a:rPr lang="en-CA" baseline="0" dirty="0">
                <a:cs typeface="Calibri"/>
              </a:rPr>
              <a:t>Developing strong oral language skills</a:t>
            </a:r>
            <a:r>
              <a:rPr lang="en-CA" dirty="0">
                <a:cs typeface="Calibri"/>
              </a:rPr>
              <a:t> and number sense</a:t>
            </a:r>
            <a:r>
              <a:rPr lang="en-CA" baseline="0" dirty="0">
                <a:cs typeface="Calibri"/>
              </a:rPr>
              <a:t> is a large part of the kindergarten curriculum </a:t>
            </a:r>
            <a:r>
              <a:rPr lang="en-CA" baseline="0" dirty="0" smtClean="0">
                <a:cs typeface="Calibri"/>
              </a:rPr>
              <a:t>and is </a:t>
            </a:r>
            <a:r>
              <a:rPr lang="en-CA" baseline="0" dirty="0">
                <a:cs typeface="Calibri"/>
              </a:rPr>
              <a:t>foundational to </a:t>
            </a:r>
            <a:r>
              <a:rPr lang="en-CA" dirty="0">
                <a:cs typeface="Calibri"/>
              </a:rPr>
              <a:t>future reading, </a:t>
            </a:r>
            <a:r>
              <a:rPr lang="en-CA" baseline="0" dirty="0">
                <a:cs typeface="Calibri"/>
              </a:rPr>
              <a:t>writing </a:t>
            </a:r>
            <a:r>
              <a:rPr lang="en-CA" dirty="0">
                <a:cs typeface="Calibri"/>
              </a:rPr>
              <a:t>and mathematics </a:t>
            </a:r>
            <a:r>
              <a:rPr lang="en-CA" baseline="0" dirty="0">
                <a:cs typeface="Calibri"/>
              </a:rPr>
              <a:t>skill development.</a:t>
            </a:r>
            <a:r>
              <a:rPr lang="en-CA" dirty="0">
                <a:cs typeface="Calibri"/>
              </a:rPr>
              <a:t> </a:t>
            </a:r>
            <a:endParaRPr lang="en-CA" dirty="0">
              <a:ea typeface="Calibri"/>
              <a:cs typeface="Calibri"/>
            </a:endParaRPr>
          </a:p>
          <a:p>
            <a:r>
              <a:rPr lang="en-CA" baseline="0" dirty="0">
                <a:cs typeface="Calibri"/>
              </a:rPr>
              <a:t>In kindergarten, both literacy and numeracy outcomes are addressed through a combination of direct teaching and intentionally designed play-based centres.</a:t>
            </a:r>
            <a:endParaRPr lang="en-CA" dirty="0">
              <a:ea typeface="Calibri"/>
              <a:cs typeface="Calibri" panose="020F0502020204030204"/>
            </a:endParaRPr>
          </a:p>
          <a:p>
            <a:r>
              <a:rPr lang="en-CA" dirty="0"/>
              <a:t>This first year of formal schooling gives us the honor to help children to engage in our learning community in a joyful way and build the foundation for loving school and becoming life-long learners.</a:t>
            </a:r>
            <a:endParaRPr lang="en-CA" dirty="0">
              <a:ea typeface="Calibri"/>
              <a:cs typeface="Calibri"/>
            </a:endParaRPr>
          </a:p>
          <a:p>
            <a:endParaRPr lang="en-CA" dirty="0"/>
          </a:p>
          <a:p>
            <a:r>
              <a:rPr lang="en-CA" dirty="0"/>
              <a:t>--------------------------------------------------------------------------------------------------------------------------------------</a:t>
            </a:r>
          </a:p>
          <a:p>
            <a:r>
              <a:rPr lang="en-CA" dirty="0">
                <a:ea typeface="Calibri" panose="020F0502020204030204"/>
                <a:cs typeface="Calibri" panose="020F0502020204030204"/>
              </a:rPr>
              <a:t>Literacy</a:t>
            </a:r>
            <a:endParaRPr lang="en-CA" dirty="0">
              <a:cs typeface="Calibri" panose="020F0502020204030204"/>
            </a:endParaRPr>
          </a:p>
          <a:p>
            <a:r>
              <a:rPr lang="en-CA" dirty="0">
                <a:ea typeface="Calibri"/>
                <a:cs typeface="Calibri" panose="020F0502020204030204"/>
              </a:rPr>
              <a:t>**Slide info from Welcome to Kindergarten</a:t>
            </a:r>
            <a:endParaRPr lang="en-CA" dirty="0">
              <a:cs typeface="Calibri" panose="020F0502020204030204"/>
            </a:endParaRPr>
          </a:p>
          <a:p>
            <a:r>
              <a:rPr lang="en-CA" dirty="0">
                <a:cs typeface="Calibri" panose="020F0502020204030204"/>
              </a:rPr>
              <a:t>--------------------------------------------------------------------------------------------------------------------------------------</a:t>
            </a:r>
            <a:endParaRPr lang="en-CA" dirty="0">
              <a:ea typeface="Calibri"/>
              <a:cs typeface="Calibri" panose="020F0502020204030204"/>
            </a:endParaRPr>
          </a:p>
          <a:p>
            <a:r>
              <a:rPr lang="en-CA" dirty="0"/>
              <a:t>Number sense is a person’s ability to understand, relate, and connect numbers. </a:t>
            </a:r>
            <a:endParaRPr lang="en-CA" dirty="0">
              <a:ea typeface="Calibri"/>
              <a:cs typeface="Calibri"/>
            </a:endParaRPr>
          </a:p>
          <a:p>
            <a:r>
              <a:rPr lang="en-CA" dirty="0"/>
              <a:t>Children with strong number sense think flexibly and fluently about numbers. </a:t>
            </a:r>
          </a:p>
          <a:p>
            <a:r>
              <a:rPr lang="en-CA" dirty="0"/>
              <a:t>They can: </a:t>
            </a:r>
            <a:endParaRPr lang="en-CA" dirty="0">
              <a:ea typeface="Calibri"/>
              <a:cs typeface="Calibri"/>
            </a:endParaRPr>
          </a:p>
          <a:p>
            <a:pPr marL="171450" indent="-171450">
              <a:buFont typeface="Arial"/>
              <a:buChar char="•"/>
            </a:pPr>
            <a:r>
              <a:rPr lang="en-CA" b="1" dirty="0"/>
              <a:t>Visualize and talk comfortably about numbers.</a:t>
            </a:r>
            <a:r>
              <a:rPr lang="en-CA" dirty="0"/>
              <a:t> </a:t>
            </a:r>
            <a:r>
              <a:rPr lang="en-CA" dirty="0">
                <a:hlinkClick r:id="rId3"/>
              </a:rPr>
              <a:t>Number bonds</a:t>
            </a:r>
            <a:r>
              <a:rPr lang="en-CA" dirty="0"/>
              <a:t> are one tool to help them see the connections between numbers.</a:t>
            </a:r>
            <a:endParaRPr lang="en-CA" dirty="0">
              <a:ea typeface="Calibri"/>
              <a:cs typeface="Calibri"/>
            </a:endParaRPr>
          </a:p>
          <a:p>
            <a:pPr marL="171450" indent="-171450">
              <a:buFont typeface="Arial"/>
              <a:buChar char="•"/>
            </a:pPr>
            <a:r>
              <a:rPr lang="en-CA" b="1" dirty="0"/>
              <a:t>Take numbers apart and put them back together in different ways </a:t>
            </a:r>
            <a:r>
              <a:rPr lang="en-CA" dirty="0"/>
              <a:t>— e.g. breaking the number five down several times (such as: 5+0=5; 4+1=5; 3+2=5; 2+3=5; 1+4=5; 0+5=5 and so on), which helps your children learn all the ways to make five.</a:t>
            </a:r>
          </a:p>
          <a:p>
            <a:pPr marL="171450" indent="-171450">
              <a:buFont typeface="Arial"/>
              <a:buChar char="•"/>
            </a:pPr>
            <a:r>
              <a:rPr lang="en-CA" b="1" dirty="0"/>
              <a:t>Compute mentally</a:t>
            </a:r>
            <a:r>
              <a:rPr lang="en-CA" dirty="0"/>
              <a:t> — solving problems in their heads instead of using a paper and pencil.</a:t>
            </a:r>
          </a:p>
          <a:p>
            <a:pPr marL="171450" indent="-171450">
              <a:buFont typeface="Arial"/>
              <a:buChar char="•"/>
            </a:pPr>
            <a:r>
              <a:rPr lang="en-CA" b="1" dirty="0"/>
              <a:t>Relate numbers to real-life problems by connecting them to their everyday world.</a:t>
            </a:r>
            <a:r>
              <a:rPr lang="en-CA" dirty="0"/>
              <a:t> For instance, asking how many apples they've picked at a farm. ("Andy picked 5 apples. Amanda picked 2. How many apples did they pick in all?") </a:t>
            </a:r>
          </a:p>
          <a:p>
            <a:r>
              <a:rPr lang="en-CA" dirty="0"/>
              <a:t>Number sense is so important for your young math learners because it promotes confidence and encourages flexible thinking.</a:t>
            </a:r>
          </a:p>
          <a:p>
            <a:endParaRPr lang="en-CA"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633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Jessica</a:t>
            </a:r>
          </a:p>
          <a:p>
            <a:r>
              <a:rPr lang="en-CA" dirty="0">
                <a:cs typeface="Calibri"/>
              </a:rPr>
              <a:t>Kindergarten is a</a:t>
            </a:r>
            <a:r>
              <a:rPr lang="en-CA" baseline="0" dirty="0">
                <a:cs typeface="Calibri"/>
              </a:rPr>
              <a:t> joyful and </a:t>
            </a:r>
            <a:r>
              <a:rPr lang="en-CA" dirty="0">
                <a:cs typeface="Calibri"/>
              </a:rPr>
              <a:t>active learning environment. Helping your child to develop some of these self care, independence and social skills is important for their success at school.</a:t>
            </a:r>
            <a:endParaRPr lang="en-CA"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96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lvl="1"/>
            <a:r>
              <a:rPr lang="en-CA" b="1" dirty="0">
                <a:cs typeface="Calibri" panose="020F0502020204030204"/>
              </a:rPr>
              <a:t>Jessica</a:t>
            </a:r>
          </a:p>
          <a:p>
            <a:pPr marL="465455" lvl="1"/>
            <a:r>
              <a:rPr lang="en-CA" dirty="0">
                <a:cs typeface="Calibri" panose="020F0502020204030204"/>
              </a:rPr>
              <a:t>Speaking and reading in your home language provides a solid foundation for all language acquisition.</a:t>
            </a:r>
            <a:endParaRPr lang="en-US" dirty="0">
              <a:cs typeface="Calibri" panose="020F0502020204030204"/>
            </a:endParaRPr>
          </a:p>
          <a:p>
            <a:pPr marL="465455" lvl="1"/>
            <a:endParaRPr lang="en-CA" dirty="0">
              <a:cs typeface="Calibri" panose="020F0502020204030204"/>
            </a:endParaRPr>
          </a:p>
          <a:p>
            <a:pPr marL="465455" lvl="1"/>
            <a:endParaRPr lang="en-CA"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80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lvl="1"/>
            <a:r>
              <a:rPr lang="en-CA" b="1" dirty="0">
                <a:cs typeface="Calibri" panose="020F0502020204030204"/>
              </a:rPr>
              <a:t>Jessica</a:t>
            </a:r>
          </a:p>
          <a:p>
            <a:pPr marL="465455" lvl="1"/>
            <a:r>
              <a:rPr lang="en-CA" dirty="0">
                <a:cs typeface="Calibri" panose="020F0502020204030204"/>
              </a:rPr>
              <a:t>Oral language development is the foundation to almost all other learning. Help your child to build a rich vocabulary through back and forth conversations.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141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Jessica</a:t>
            </a:r>
            <a:endParaRPr lang="en-US" b="1" dirty="0"/>
          </a:p>
          <a:p>
            <a:endParaRPr lang="en-CA" dirty="0">
              <a:cs typeface="Calibri"/>
            </a:endParaRPr>
          </a:p>
          <a:p>
            <a:r>
              <a:rPr lang="en-CA" dirty="0">
                <a:cs typeface="Calibri"/>
              </a:rPr>
              <a:t>We have compiled a number of resources which can be helpful for parents. </a:t>
            </a:r>
            <a:r>
              <a:rPr lang="en-CA" b="1" dirty="0">
                <a:cs typeface="Calibri"/>
              </a:rPr>
              <a:t>Laura will put those</a:t>
            </a:r>
            <a:r>
              <a:rPr lang="en-CA" b="1" baseline="0" dirty="0">
                <a:cs typeface="Calibri"/>
              </a:rPr>
              <a:t> in the chat for you</a:t>
            </a:r>
          </a:p>
          <a:p>
            <a:endParaRPr lang="en-CA" b="1" dirty="0">
              <a:cs typeface="Calibri"/>
            </a:endParaRPr>
          </a:p>
          <a:p>
            <a:r>
              <a:rPr lang="en-CA" dirty="0">
                <a:cs typeface="Calibri"/>
              </a:rPr>
              <a:t>Ideas for parents: </a:t>
            </a:r>
            <a:r>
              <a:rPr lang="en-CA" dirty="0">
                <a:cs typeface="Calibri"/>
                <a:hlinkClick r:id="rId3"/>
              </a:rPr>
              <a:t>https://www.cbe.ab.ca/programs/kindergarten/Documents/Ideas-for-Parents.pdf</a:t>
            </a:r>
            <a:endParaRPr lang="en-CA" dirty="0">
              <a:cs typeface="Calibri"/>
            </a:endParaRPr>
          </a:p>
          <a:p>
            <a:endParaRPr lang="en-CA" dirty="0">
              <a:cs typeface="Calibri"/>
            </a:endParaRPr>
          </a:p>
          <a:p>
            <a:r>
              <a:rPr lang="en-CA" dirty="0">
                <a:cs typeface="Calibri"/>
              </a:rPr>
              <a:t>The Calgary Public Library offers a special library card to all children in kindergarten. All Calgary Public Library cards programs are FREE for </a:t>
            </a:r>
            <a:r>
              <a:rPr lang="en-CA" dirty="0" err="1">
                <a:cs typeface="Calibri"/>
              </a:rPr>
              <a:t>Calgarians</a:t>
            </a:r>
            <a:r>
              <a:rPr lang="en-CA" dirty="0">
                <a:cs typeface="Calibri"/>
              </a:rPr>
              <a:t>. </a:t>
            </a:r>
          </a:p>
          <a:p>
            <a:endParaRPr lang="en-CA" dirty="0">
              <a:cs typeface="Calibri"/>
            </a:endParaRPr>
          </a:p>
          <a:p>
            <a:r>
              <a:rPr lang="en-CA" dirty="0">
                <a:cs typeface="Calibri"/>
              </a:rPr>
              <a:t>The Calgary Public Library - Top Tips for Kindergarten Readiness: </a:t>
            </a:r>
            <a:r>
              <a:rPr lang="en-CA" dirty="0">
                <a:cs typeface="Calibri"/>
                <a:hlinkClick r:id="rId4"/>
              </a:rPr>
              <a:t>https://calgarylibrary.ca/library-news/kitchen-table-classroom-kindergarten-readiness/</a:t>
            </a:r>
            <a:endParaRPr lang="en-CA" dirty="0">
              <a:cs typeface="Calibri"/>
            </a:endParaRPr>
          </a:p>
          <a:p>
            <a:endParaRPr lang="en-CA" dirty="0">
              <a:cs typeface="Calibri"/>
            </a:endParaRPr>
          </a:p>
          <a:p>
            <a:r>
              <a:rPr lang="en-CA" dirty="0">
                <a:cs typeface="Calibri"/>
              </a:rPr>
              <a:t>The Calgary Public Library - Kindergarten Booklist: </a:t>
            </a:r>
            <a:r>
              <a:rPr lang="en-CA" dirty="0">
                <a:cs typeface="Calibri"/>
                <a:hlinkClick r:id="rId5"/>
              </a:rPr>
              <a:t>https://calgary.bibliocommons.com/list/share/393767397_calgarylibrary_kids/1859193931_books_to_get_ready_for_kindergarten?_ga=2.167944481.1601611572.1619640025-939542020.1599601380</a:t>
            </a:r>
            <a:endParaRPr lang="en-CA" dirty="0">
              <a:cs typeface="Calibri"/>
            </a:endParaRPr>
          </a:p>
          <a:p>
            <a:endParaRPr lang="en-CA" dirty="0">
              <a:cs typeface="Calibri"/>
            </a:endParaRPr>
          </a:p>
          <a:p>
            <a:r>
              <a:rPr lang="en-CA" dirty="0">
                <a:cs typeface="Calibri"/>
              </a:rPr>
              <a:t>I’m Ready book – Parent Resources: </a:t>
            </a:r>
            <a:r>
              <a:rPr lang="en-CA" dirty="0">
                <a:cs typeface="Calibri"/>
                <a:hlinkClick r:id="rId6"/>
              </a:rPr>
              <a:t>https://calgaryreads.com/wp-content/uploads/2020/02/F2KD_ImReadyBooklet_GENERIC.pdf</a:t>
            </a:r>
            <a:endParaRPr lang="en-CA" dirty="0">
              <a:cs typeface="Calibri"/>
              <a:hlinkClick r:id="" action="ppaction://noaction"/>
            </a:endParaRPr>
          </a:p>
          <a:p>
            <a:endParaRPr lang="en-CA" dirty="0">
              <a:cs typeface="Calibri"/>
            </a:endParaRPr>
          </a:p>
          <a:p>
            <a:r>
              <a:rPr lang="en-CA" dirty="0">
                <a:cs typeface="Calibri"/>
              </a:rPr>
              <a:t>I’m Ready for Screens - Parent Resource: </a:t>
            </a:r>
            <a:r>
              <a:rPr lang="en-CA" dirty="0">
                <a:cs typeface="Calibri"/>
                <a:hlinkClick r:id="rId7"/>
              </a:rPr>
              <a:t>https://banff.ca/DocumentCenter/View/11018/ImReadyForScreens_English</a:t>
            </a:r>
            <a:endParaRPr lang="en-CA" dirty="0">
              <a:cs typeface="Calibri"/>
            </a:endParaRP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91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1039" y="4415789"/>
            <a:ext cx="5608319" cy="4183379"/>
          </a:xfrm>
          <a:prstGeom prst="rect">
            <a:avLst/>
          </a:prstGeom>
        </p:spPr>
        <p:txBody>
          <a:bodyPr lIns="91425" tIns="91425" rIns="91425" bIns="91425" anchor="t" anchorCtr="0">
            <a:noAutofit/>
          </a:bodyPr>
          <a:lstStyle/>
          <a:p>
            <a:pPr lvl="0">
              <a:spcBef>
                <a:spcPts val="0"/>
              </a:spcBef>
              <a:buNone/>
            </a:pPr>
            <a:r>
              <a:rPr lang="en-CA" b="1" dirty="0"/>
              <a:t>Jessica</a:t>
            </a:r>
          </a:p>
          <a:p>
            <a:r>
              <a:rPr lang="en-US" sz="1200" b="0" i="0" u="none" strike="noStrike" kern="1200" cap="none" dirty="0">
                <a:solidFill>
                  <a:schemeClr val="dk1"/>
                </a:solidFill>
                <a:effectLst/>
                <a:latin typeface="Calibri"/>
                <a:ea typeface="Calibri"/>
                <a:cs typeface="Calibri"/>
                <a:sym typeface="Calibri"/>
              </a:rPr>
              <a:t>French</a:t>
            </a:r>
            <a:r>
              <a:rPr lang="en-US" sz="1200" b="0" i="0" u="none" strike="noStrike" kern="1200" cap="none" baseline="0" dirty="0">
                <a:solidFill>
                  <a:schemeClr val="dk1"/>
                </a:solidFill>
                <a:effectLst/>
                <a:latin typeface="Calibri"/>
                <a:ea typeface="Calibri"/>
                <a:cs typeface="Calibri"/>
                <a:sym typeface="Calibri"/>
              </a:rPr>
              <a:t> Immersion programming is…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Students enter the program either in Kindergarten or Grade 1 (early immersion) or in Grade 6 or Grade 7 (late immersion)</a:t>
            </a:r>
          </a:p>
          <a:p>
            <a:r>
              <a:rPr lang="en-US" sz="1200" b="0" i="0" u="none" strike="noStrike" kern="1200" cap="none" dirty="0">
                <a:solidFill>
                  <a:schemeClr val="dk1"/>
                </a:solidFill>
                <a:effectLst/>
                <a:latin typeface="Calibri"/>
                <a:ea typeface="Calibri"/>
                <a:cs typeface="Calibri"/>
                <a:sym typeface="Calibri"/>
              </a:rPr>
              <a:t>French is the language of instruction for most of the school day, usually between 75 to 100% in grades 1-6. </a:t>
            </a:r>
            <a:r>
              <a:rPr lang="en-US" dirty="0">
                <a:solidFill>
                  <a:schemeClr val="dk1"/>
                </a:solidFill>
                <a:latin typeface="Calibri"/>
                <a:ea typeface="Calibri"/>
                <a:cs typeface="Calibri"/>
                <a:sym typeface="Calibri"/>
              </a:rPr>
              <a:t>All</a:t>
            </a:r>
            <a:r>
              <a:rPr lang="en-US" sz="1200" b="0" i="0" u="none" strike="noStrike" kern="1200" cap="none" dirty="0">
                <a:solidFill>
                  <a:schemeClr val="dk1"/>
                </a:solidFill>
                <a:effectLst/>
                <a:latin typeface="Calibri"/>
                <a:ea typeface="Calibri"/>
                <a:cs typeface="Calibri"/>
                <a:sym typeface="Calibri"/>
              </a:rPr>
              <a:t> subjects are taught in French Except for ELA in grades 3-6</a:t>
            </a:r>
            <a:endParaRPr lang="en-US" sz="1200" b="0" i="0" u="none" strike="noStrike" kern="1200" cap="none" dirty="0">
              <a:solidFill>
                <a:schemeClr val="dk1"/>
              </a:solidFill>
              <a:effectLst/>
              <a:latin typeface="Calibri"/>
              <a:ea typeface="Calibri"/>
              <a:cs typeface="Calibri"/>
            </a:endParaRPr>
          </a:p>
          <a:p>
            <a:r>
              <a:rPr lang="en-US" sz="1200" b="0" i="0" u="none" strike="noStrike" kern="1200" cap="none" dirty="0">
                <a:solidFill>
                  <a:schemeClr val="dk1"/>
                </a:solidFill>
                <a:effectLst/>
                <a:latin typeface="Calibri"/>
                <a:ea typeface="Calibri"/>
                <a:cs typeface="Calibri"/>
                <a:sym typeface="Calibri"/>
              </a:rPr>
              <a:t>Students</a:t>
            </a:r>
            <a:r>
              <a:rPr lang="en-US" sz="1200" b="0" i="0" u="none" strike="noStrike" kern="1200" cap="none" baseline="0" dirty="0">
                <a:solidFill>
                  <a:schemeClr val="dk1"/>
                </a:solidFill>
                <a:effectLst/>
                <a:latin typeface="Calibri"/>
                <a:ea typeface="Calibri"/>
                <a:cs typeface="Calibri"/>
                <a:sym typeface="Calibri"/>
              </a:rPr>
              <a:t> in French Immersion will begin</a:t>
            </a:r>
            <a:r>
              <a:rPr lang="en-US" sz="1200" b="0" i="0" u="none" strike="noStrike" kern="1200" cap="none" dirty="0">
                <a:solidFill>
                  <a:schemeClr val="dk1"/>
                </a:solidFill>
                <a:effectLst/>
                <a:latin typeface="Calibri"/>
                <a:ea typeface="Calibri"/>
                <a:cs typeface="Calibri"/>
                <a:sym typeface="Calibri"/>
              </a:rPr>
              <a:t> English Language Arts, starting in Grade 3.</a:t>
            </a:r>
          </a:p>
          <a:p>
            <a:r>
              <a:rPr lang="en-US" sz="1200" b="0" i="0" u="none" strike="noStrike" kern="1200" cap="none" dirty="0">
                <a:solidFill>
                  <a:schemeClr val="dk1"/>
                </a:solidFill>
                <a:effectLst/>
                <a:latin typeface="Calibri"/>
                <a:ea typeface="Calibri"/>
                <a:cs typeface="Calibri"/>
                <a:sym typeface="Calibri"/>
              </a:rPr>
              <a:t>Learning French offers significant linguistic, academic and cognitive benefits.  It opens doors to knowledge, communication, culture and travel</a:t>
            </a:r>
            <a:r>
              <a:rPr lang="en-US" dirty="0">
                <a:solidFill>
                  <a:schemeClr val="dk1"/>
                </a:solidFill>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and gives an edge in the global job market.</a:t>
            </a:r>
            <a:endParaRPr lang="en-US" sz="1200" b="0" i="0" u="none" strike="noStrike" kern="1200" cap="none" dirty="0">
              <a:solidFill>
                <a:schemeClr val="dk1"/>
              </a:solidFill>
              <a:effectLst/>
              <a:latin typeface="Calibri"/>
              <a:ea typeface="Calibri"/>
              <a:cs typeface="Calibri"/>
            </a:endParaRP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English program students at Tuscany School will have French</a:t>
            </a:r>
            <a:r>
              <a:rPr lang="en-US" sz="1200" b="0" i="0" u="none" strike="noStrike" kern="1200" cap="none" baseline="0" dirty="0">
                <a:solidFill>
                  <a:schemeClr val="dk1"/>
                </a:solidFill>
                <a:effectLst/>
                <a:latin typeface="Calibri"/>
                <a:ea typeface="Calibri"/>
                <a:cs typeface="Calibri"/>
                <a:sym typeface="Calibri"/>
              </a:rPr>
              <a:t> as a Second Language classes,</a:t>
            </a:r>
            <a:r>
              <a:rPr lang="en-US" sz="1200" b="0" i="0" u="none" strike="noStrike" kern="1200" cap="none" dirty="0">
                <a:solidFill>
                  <a:schemeClr val="dk1"/>
                </a:solidFill>
                <a:effectLst/>
                <a:latin typeface="Calibri"/>
                <a:ea typeface="Calibri"/>
                <a:cs typeface="Calibri"/>
                <a:sym typeface="Calibri"/>
              </a:rPr>
              <a:t> beginning in grade 4.</a:t>
            </a:r>
          </a:p>
          <a:p>
            <a:pPr lvl="0">
              <a:spcBef>
                <a:spcPts val="0"/>
              </a:spcBef>
              <a:buNone/>
            </a:pPr>
            <a:endParaRPr lang="en-CA" baseline="0" dirty="0"/>
          </a:p>
        </p:txBody>
      </p:sp>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b="1" dirty="0">
                <a:ea typeface="Calibri"/>
                <a:cs typeface="Calibri"/>
              </a:rPr>
              <a:t>Jessica</a:t>
            </a:r>
          </a:p>
          <a:p>
            <a:pPr lvl="0">
              <a:spcBef>
                <a:spcPts val="0"/>
              </a:spcBef>
              <a:buNone/>
            </a:pPr>
            <a:r>
              <a:rPr lang="en-US" dirty="0">
                <a:ea typeface="Calibri"/>
                <a:cs typeface="Calibri"/>
              </a:rPr>
              <a:t>Here are some helpful resources. </a:t>
            </a:r>
            <a:r>
              <a:rPr lang="en-US" b="1" dirty="0">
                <a:ea typeface="Calibri"/>
                <a:cs typeface="Calibri"/>
              </a:rPr>
              <a:t>Laura will put those</a:t>
            </a:r>
            <a:r>
              <a:rPr lang="en-US" b="1" baseline="0" dirty="0">
                <a:ea typeface="Calibri"/>
                <a:cs typeface="Calibri"/>
              </a:rPr>
              <a:t> links in the chat for you.</a:t>
            </a:r>
          </a:p>
          <a:p>
            <a:pPr lvl="0">
              <a:spcBef>
                <a:spcPts val="0"/>
              </a:spcBef>
              <a:buNone/>
            </a:pPr>
            <a:endParaRPr lang="en-US" b="1" baseline="0" dirty="0">
              <a:ea typeface="Calibri"/>
              <a:cs typeface="Calibri"/>
            </a:endParaRPr>
          </a:p>
          <a:p>
            <a:pPr marL="342900" lvl="0" indent="-342900">
              <a:buFont typeface="Arial"/>
              <a:buChar char="•"/>
            </a:pPr>
            <a:r>
              <a:rPr lang="en-CA" sz="1200" dirty="0">
                <a:latin typeface="Calibri Light" panose="020F0302020204030204" pitchFamily="34" charset="0"/>
                <a:cs typeface="Calibri Light" panose="020F0302020204030204" pitchFamily="34" charset="0"/>
              </a:rPr>
              <a:t>Canadian Parents for French Alberta</a:t>
            </a:r>
          </a:p>
          <a:p>
            <a:pPr lvl="0"/>
            <a:r>
              <a:rPr lang="en-CA" sz="1200" dirty="0">
                <a:latin typeface="Calibri Light" panose="020F0302020204030204" pitchFamily="34" charset="0"/>
                <a:cs typeface="Calibri Light" panose="020F0302020204030204" pitchFamily="34" charset="0"/>
              </a:rPr>
              <a:t> </a:t>
            </a:r>
            <a:r>
              <a:rPr lang="en-CA" sz="1050" u="sng" dirty="0">
                <a:solidFill>
                  <a:schemeClr val="hlink"/>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xmlns="" val="tx"/>
                    </a:ext>
                  </a:extLst>
                </a:hlinkClick>
              </a:rPr>
              <a:t>http://cpfalta.ab.ca</a:t>
            </a:r>
            <a:endParaRPr lang="en-CA" sz="1050" u="sng" dirty="0">
              <a:solidFill>
                <a:schemeClr val="hlink"/>
              </a:solidFill>
              <a:latin typeface="Calibri Light" panose="020F0302020204030204" pitchFamily="34" charset="0"/>
              <a:cs typeface="Calibri Light" panose="020F0302020204030204" pitchFamily="34" charset="0"/>
            </a:endParaRPr>
          </a:p>
          <a:p>
            <a:pPr lvl="0">
              <a:spcBef>
                <a:spcPts val="0"/>
              </a:spcBef>
              <a:buNone/>
            </a:pPr>
            <a:endParaRPr lang="en-US" b="1" baseline="0" dirty="0">
              <a:ea typeface="Calibri"/>
              <a:cs typeface="Calibri"/>
            </a:endParaRPr>
          </a:p>
          <a:p>
            <a:pPr lvl="0">
              <a:spcBef>
                <a:spcPts val="0"/>
              </a:spcBef>
              <a:buNone/>
            </a:pPr>
            <a:endParaRPr lang="en-US" b="1" baseline="0" dirty="0">
              <a:ea typeface="Calibri"/>
              <a:cs typeface="Calibri"/>
            </a:endParaRPr>
          </a:p>
          <a:p>
            <a:pPr lvl="0"/>
            <a:r>
              <a:rPr lang="en-CA" sz="1200" u="sng" dirty="0">
                <a:solidFill>
                  <a:schemeClr val="hlink"/>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http://www.learnalberta.ca/content/mychildslearning/</a:t>
            </a:r>
            <a:endParaRPr lang="en-CA" sz="1200" u="sng" dirty="0">
              <a:solidFill>
                <a:schemeClr val="hlink"/>
              </a:solidFill>
              <a:latin typeface="Calibri Light" panose="020F0302020204030204" pitchFamily="34" charset="0"/>
              <a:cs typeface="Calibri Light" panose="020F0302020204030204" pitchFamily="34" charset="0"/>
            </a:endParaRPr>
          </a:p>
          <a:p>
            <a:pPr>
              <a:spcBef>
                <a:spcPts val="0"/>
              </a:spcBef>
            </a:pPr>
            <a:endParaRPr lang="en-CA" sz="1600" u="sng" dirty="0">
              <a:solidFill>
                <a:schemeClr val="hlink"/>
              </a:solidFill>
              <a:latin typeface="Calibri Light" panose="020F0302020204030204" pitchFamily="34" charset="0"/>
              <a:cs typeface="Calibri Light" panose="020F0302020204030204" pitchFamily="34" charset="0"/>
              <a:hlinkClick r:id="rId5" invalidUrl="http://">
                <a:extLst>
                  <a:ext uri="{A12FA001-AC4F-418D-AE19-62706E023703}">
                    <ahyp:hlinkClr xmlns:ahyp="http://schemas.microsoft.com/office/drawing/2018/hyperlinkcolor" xmlns="" val="tx"/>
                  </a:ext>
                </a:extLst>
              </a:hlinkClick>
            </a:endParaRPr>
          </a:p>
          <a:p>
            <a:pPr marL="342900" indent="-342900">
              <a:spcBef>
                <a:spcPts val="0"/>
              </a:spcBef>
              <a:buFont typeface="Arial"/>
              <a:buChar char="•"/>
            </a:pPr>
            <a:r>
              <a:rPr lang="en-CA" sz="1600" dirty="0">
                <a:latin typeface="Calibri Light" panose="020F0302020204030204" pitchFamily="34" charset="0"/>
                <a:cs typeface="Calibri Light" panose="020F0302020204030204" pitchFamily="34" charset="0"/>
              </a:rPr>
              <a:t>Alberta Education’s Guide: Yes, You Can Help!</a:t>
            </a:r>
          </a:p>
          <a:p>
            <a:pPr>
              <a:spcBef>
                <a:spcPts val="0"/>
              </a:spcBef>
            </a:pPr>
            <a:r>
              <a:rPr lang="en-CA" sz="1600" dirty="0">
                <a:latin typeface="Calibri Light" panose="020F0302020204030204" pitchFamily="34" charset="0"/>
                <a:cs typeface="Calibri Light" panose="020F0302020204030204" pitchFamily="34" charset="0"/>
              </a:rPr>
              <a:t>A Guide for French Immersion Parents </a:t>
            </a:r>
            <a:r>
              <a:rPr lang="en-CA" sz="1200" u="sng" dirty="0">
                <a:solidFill>
                  <a:schemeClr val="hlink"/>
                </a:solidFill>
                <a:latin typeface="Calibri Light" panose="020F0302020204030204" pitchFamily="34" charset="0"/>
                <a:ea typeface="Arial"/>
                <a:cs typeface="Calibri Light" panose="020F0302020204030204" pitchFamily="34" charset="0"/>
                <a:sym typeface="Arial"/>
                <a:hlinkClick r:id="rId6"/>
              </a:rPr>
              <a:t>https://archive.education.alberta.ca/parents/resources/</a:t>
            </a:r>
            <a:r>
              <a:rPr lang="en-CA" sz="1200" u="sng" dirty="0">
                <a:solidFill>
                  <a:schemeClr val="hlink"/>
                </a:solidFill>
                <a:latin typeface="Calibri Light" panose="020F0302020204030204" pitchFamily="34" charset="0"/>
                <a:ea typeface="Arial"/>
                <a:cs typeface="Calibri Light" panose="020F0302020204030204" pitchFamily="34" charset="0"/>
                <a:sym typeface="Arial"/>
                <a:hlinkClick r:id="rId7">
                  <a:extLst>
                    <a:ext uri="{A12FA001-AC4F-418D-AE19-62706E023703}">
                      <ahyp:hlinkClr xmlns:ahyp="http://schemas.microsoft.com/office/drawing/2018/hyperlinkcolor" xmlns="" val="tx"/>
                    </a:ext>
                  </a:extLst>
                </a:hlinkClick>
              </a:rPr>
              <a:t>youcanhelp/</a:t>
            </a:r>
            <a:endParaRPr lang="en-CA" sz="1200" u="sng" dirty="0">
              <a:solidFill>
                <a:schemeClr val="hlink"/>
              </a:solidFill>
              <a:latin typeface="Calibri Light" panose="020F0302020204030204" pitchFamily="34" charset="0"/>
              <a:ea typeface="Arial"/>
              <a:cs typeface="Calibri Light" panose="020F0302020204030204" pitchFamily="34" charset="0"/>
              <a:hlinkClick r:id="rId7">
                <a:extLst>
                  <a:ext uri="{A12FA001-AC4F-418D-AE19-62706E023703}">
                    <ahyp:hlinkClr xmlns:ahyp="http://schemas.microsoft.com/office/drawing/2018/hyperlinkcolor" xmlns="" val="tx"/>
                  </a:ext>
                </a:extLst>
              </a:hlinkClick>
            </a:endParaRPr>
          </a:p>
          <a:p>
            <a:pPr lvl="0">
              <a:spcBef>
                <a:spcPts val="0"/>
              </a:spcBef>
              <a:buNone/>
            </a:pPr>
            <a:endParaRPr lang="en-US" b="1" dirty="0">
              <a:ea typeface="Calibri"/>
              <a:cs typeface="Calibri"/>
            </a:endParaRPr>
          </a:p>
          <a:p>
            <a:endParaRPr lang="en-CA" baseline="0" dirty="0">
              <a:cs typeface="Calibri"/>
            </a:endParaRP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94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Jessica</a:t>
            </a:r>
            <a:endParaRPr lang="en-US" b="1" dirty="0"/>
          </a:p>
          <a:p>
            <a:r>
              <a:rPr lang="en-CA" dirty="0">
                <a:cs typeface="Calibri"/>
              </a:rPr>
              <a:t>At</a:t>
            </a:r>
            <a:r>
              <a:rPr lang="en-CA" baseline="0" dirty="0">
                <a:cs typeface="Calibri"/>
              </a:rPr>
              <a:t> </a:t>
            </a:r>
            <a:r>
              <a:rPr lang="en-CA" dirty="0" err="1">
                <a:cs typeface="Calibri"/>
              </a:rPr>
              <a:t>Ecole</a:t>
            </a:r>
            <a:r>
              <a:rPr lang="en-CA" dirty="0">
                <a:cs typeface="Calibri"/>
              </a:rPr>
              <a:t> Tuscany School, </a:t>
            </a:r>
            <a:r>
              <a:rPr lang="en-CA" dirty="0"/>
              <a:t>we employ the </a:t>
            </a:r>
            <a:r>
              <a:rPr lang="en-CA" dirty="0" err="1"/>
              <a:t>Neurolinguistic</a:t>
            </a:r>
            <a:r>
              <a:rPr lang="en-CA" dirty="0"/>
              <a:t> Approach to language learning in our French Immersion classrooms. Recent research on the brain and language acquisition shows that knowledge (such as knowledge of grammar rules) lies in our declarative memory, while skills (such as talking effortlessly and without analyzing each word, as well as we do it in our mother tongue) are in our procedural memory. All in all, we do not need an explicit grammar to learn to speak a language, we need an implicit grammar (</a:t>
            </a:r>
            <a:r>
              <a:rPr lang="en-CA" dirty="0" err="1"/>
              <a:t>Netten</a:t>
            </a:r>
            <a:r>
              <a:rPr lang="en-CA" dirty="0"/>
              <a:t> &amp; </a:t>
            </a:r>
            <a:r>
              <a:rPr lang="en-CA" dirty="0" err="1"/>
              <a:t>Germain</a:t>
            </a:r>
            <a:r>
              <a:rPr lang="en-CA" dirty="0"/>
              <a:t>, 2012).</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78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solidFill>
                  <a:srgbClr val="000000"/>
                </a:solidFill>
                <a:latin typeface="Arial"/>
                <a:cs typeface="Arial"/>
              </a:rPr>
              <a:t>Jessi</a:t>
            </a:r>
            <a:r>
              <a:rPr lang="en-CA" b="1" baseline="0" dirty="0">
                <a:solidFill>
                  <a:srgbClr val="000000"/>
                </a:solidFill>
                <a:latin typeface="Arial"/>
                <a:cs typeface="Arial"/>
              </a:rPr>
              <a:t>ca</a:t>
            </a:r>
            <a:endParaRPr lang="en-CA" b="1" dirty="0">
              <a:solidFill>
                <a:srgbClr val="000000"/>
              </a:solidFill>
              <a:latin typeface="Arial"/>
              <a:cs typeface="Arial"/>
            </a:endParaRPr>
          </a:p>
          <a:p>
            <a:r>
              <a:rPr lang="en-CA" dirty="0"/>
              <a:t>The classroom teacher is at the centre of your child’s learning. Kindergarten teachers are supported in their work by a school learning team which includes the principal, assistant principal and learning leaders.</a:t>
            </a:r>
            <a:endParaRPr lang="en-CA" dirty="0">
              <a:ea typeface="Calibri"/>
              <a:cs typeface="Calibri"/>
            </a:endParaRPr>
          </a:p>
          <a:p>
            <a:endParaRPr lang="en-CA" dirty="0">
              <a:solidFill>
                <a:srgbClr val="000000"/>
              </a:solidFill>
              <a:latin typeface="Arial"/>
              <a:cs typeface="Arial"/>
            </a:endParaRPr>
          </a:p>
          <a:p>
            <a:r>
              <a:rPr lang="en-CA" dirty="0">
                <a:solidFill>
                  <a:srgbClr val="000000"/>
                </a:solidFill>
                <a:latin typeface="Arial"/>
                <a:cs typeface="Arial"/>
              </a:rPr>
              <a:t>The Calgary Board of Education (CBE) also provides enhanced classroom supports to Kindergarten children in a variety of ways. </a:t>
            </a:r>
            <a:endParaRPr lang="en-CA" dirty="0">
              <a:cs typeface="Calibri"/>
            </a:endParaRPr>
          </a:p>
          <a:p>
            <a:r>
              <a:rPr lang="en-CA" dirty="0">
                <a:latin typeface="Arial"/>
                <a:cs typeface="Arial"/>
              </a:rPr>
              <a:t>These specialists may be available for children who are identified as requiring additional supports.</a:t>
            </a:r>
          </a:p>
          <a:p>
            <a:endParaRPr lang="en-CA" dirty="0">
              <a:latin typeface="Arial"/>
              <a:cs typeface="Arial"/>
            </a:endParaRPr>
          </a:p>
          <a:p>
            <a:r>
              <a:rPr lang="en-CA" dirty="0">
                <a:latin typeface="Arial"/>
                <a:cs typeface="Arial"/>
              </a:rPr>
              <a:t>Link to the CBE enhanced supports letter: </a:t>
            </a:r>
            <a:r>
              <a:rPr lang="en-CA" dirty="0">
                <a:hlinkClick r:id="rId3"/>
              </a:rPr>
              <a:t>https://cbe.ab.ca/programs/kindergarten/Documents/Enhanced-Supports.pdf</a:t>
            </a:r>
            <a:endParaRPr lang="en-CA" dirty="0"/>
          </a:p>
          <a:p>
            <a:endParaRPr lang="en-CA" dirty="0"/>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913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Lesley</a:t>
            </a:r>
            <a:endParaRPr lang="en-US" b="1" dirty="0">
              <a:cs typeface="Calibri"/>
            </a:endParaRPr>
          </a:p>
          <a:p>
            <a:r>
              <a:rPr lang="en-CA" dirty="0">
                <a:cs typeface="Calibri"/>
              </a:rPr>
              <a:t>CBE's webpage for Kindergarten and new student registration</a:t>
            </a:r>
            <a:r>
              <a:rPr lang="en-CA" baseline="0" dirty="0">
                <a:cs typeface="Calibri"/>
              </a:rPr>
              <a:t> will be put in the chat for you now:</a:t>
            </a:r>
            <a:endParaRPr lang="en-CA" dirty="0"/>
          </a:p>
          <a:p>
            <a:endParaRPr lang="en-CA" dirty="0">
              <a:cs typeface="Calibri"/>
            </a:endParaRPr>
          </a:p>
          <a:p>
            <a:r>
              <a:rPr lang="en-CA" dirty="0">
                <a:hlinkClick r:id="rId3"/>
              </a:rPr>
              <a:t>https://www.cbe.ab.ca/registration/registration/Pages/Kindergarten-to-Grade-9.aspx</a:t>
            </a:r>
            <a:endParaRPr lang="en-CA" dirty="0">
              <a:cs typeface="Calibri"/>
              <a:hlinkClick r:id="rId3"/>
            </a:endParaRPr>
          </a:p>
          <a:p>
            <a:endParaRPr lang="en-CA" dirty="0">
              <a:cs typeface="Calibri"/>
            </a:endParaRPr>
          </a:p>
          <a:p>
            <a:endParaRPr lang="en-CA" dirty="0">
              <a:cs typeface="Calibri"/>
            </a:endParaRPr>
          </a:p>
          <a:p>
            <a:r>
              <a:rPr lang="en-CA" dirty="0">
                <a:cs typeface="Calibri"/>
              </a:rPr>
              <a:t>Link to CBE's Expression of Interest for French Immersion Kindergarten Programming:</a:t>
            </a:r>
            <a:endParaRPr lang="en-CA" dirty="0"/>
          </a:p>
          <a:p>
            <a:endParaRPr lang="en-CA" dirty="0">
              <a:cs typeface="Calibri"/>
            </a:endParaRPr>
          </a:p>
          <a:p>
            <a:r>
              <a:rPr lang="en-CA" dirty="0">
                <a:hlinkClick r:id="rId4"/>
              </a:rPr>
              <a:t>https://www.cbe.ab.ca/FormsManuals/Alternative-Program-Expression-of-Interest.pdf</a:t>
            </a:r>
            <a:endParaRPr lang="en-CA" dirty="0">
              <a:cs typeface="Calibri"/>
              <a:hlinkClick r:id="rId4"/>
            </a:endParaRPr>
          </a:p>
          <a:p>
            <a:endParaRPr lang="en-CA" dirty="0">
              <a:cs typeface="Calibri"/>
            </a:endParaRPr>
          </a:p>
          <a:p>
            <a:r>
              <a:rPr lang="en-CA" dirty="0">
                <a:cs typeface="Calibri"/>
              </a:rPr>
              <a:t>Laura will pop some</a:t>
            </a:r>
            <a:r>
              <a:rPr lang="en-CA" baseline="0" dirty="0">
                <a:cs typeface="Calibri"/>
              </a:rPr>
              <a:t> registration links into the</a:t>
            </a:r>
            <a:r>
              <a:rPr lang="en-CA" dirty="0">
                <a:cs typeface="Calibri"/>
              </a:rPr>
              <a:t> chat for you.</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79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Samantha</a:t>
            </a:r>
          </a:p>
          <a:p>
            <a:r>
              <a:rPr lang="en-US" dirty="0">
                <a:ea typeface="Calibri"/>
                <a:cs typeface="Calibri"/>
              </a:rPr>
              <a:t>As we begin tonight, we will Acknowledge the Land where we gather.</a:t>
            </a:r>
          </a:p>
          <a:p>
            <a:endParaRPr lang="en-CA" dirty="0"/>
          </a:p>
          <a:p>
            <a:r>
              <a:rPr lang="en-CA" dirty="0"/>
              <a:t>Oki (Oak-key), </a:t>
            </a:r>
          </a:p>
          <a:p>
            <a:r>
              <a:rPr lang="en-CA" dirty="0" err="1"/>
              <a:t>Dādánast’áda</a:t>
            </a:r>
            <a:r>
              <a:rPr lang="en-CA" dirty="0"/>
              <a:t> (Dada-</a:t>
            </a:r>
            <a:r>
              <a:rPr lang="en-CA" dirty="0" err="1"/>
              <a:t>nast</a:t>
            </a:r>
            <a:r>
              <a:rPr lang="en-CA" dirty="0"/>
              <a:t>-</a:t>
            </a:r>
            <a:r>
              <a:rPr lang="en-CA" dirty="0" err="1"/>
              <a:t>adah</a:t>
            </a:r>
            <a:r>
              <a:rPr lang="en-CA" dirty="0"/>
              <a:t>),</a:t>
            </a:r>
          </a:p>
          <a:p>
            <a:r>
              <a:rPr lang="en-CA" dirty="0" err="1"/>
              <a:t>Âba</a:t>
            </a:r>
            <a:r>
              <a:rPr lang="en-CA" dirty="0"/>
              <a:t> </a:t>
            </a:r>
            <a:r>
              <a:rPr lang="en-CA" dirty="0" err="1"/>
              <a:t>wathtec</a:t>
            </a:r>
            <a:r>
              <a:rPr lang="en-CA" dirty="0"/>
              <a:t> (</a:t>
            </a:r>
            <a:r>
              <a:rPr lang="en-CA" dirty="0" err="1"/>
              <a:t>Amba-wastitch</a:t>
            </a:r>
            <a:r>
              <a:rPr lang="en-CA" dirty="0"/>
              <a:t>), </a:t>
            </a:r>
          </a:p>
          <a:p>
            <a:r>
              <a:rPr lang="en-CA" dirty="0" err="1"/>
              <a:t>Tânisi</a:t>
            </a:r>
            <a:r>
              <a:rPr lang="en-CA" dirty="0"/>
              <a:t> (</a:t>
            </a:r>
            <a:r>
              <a:rPr lang="en-CA" dirty="0" err="1"/>
              <a:t>Tawn</a:t>
            </a:r>
            <a:r>
              <a:rPr lang="en-CA" dirty="0"/>
              <a:t>-say), </a:t>
            </a:r>
          </a:p>
          <a:p>
            <a:r>
              <a:rPr lang="en-CA" dirty="0" err="1"/>
              <a:t>Taanishi</a:t>
            </a:r>
            <a:r>
              <a:rPr lang="en-CA" dirty="0"/>
              <a:t> (</a:t>
            </a:r>
            <a:r>
              <a:rPr lang="en-CA" dirty="0" err="1"/>
              <a:t>Tawn</a:t>
            </a:r>
            <a:r>
              <a:rPr lang="en-CA" dirty="0"/>
              <a:t>-i-</a:t>
            </a:r>
            <a:r>
              <a:rPr lang="en-CA" dirty="0" err="1"/>
              <a:t>shi</a:t>
            </a:r>
            <a:r>
              <a:rPr lang="en-CA" dirty="0"/>
              <a:t>), </a:t>
            </a:r>
          </a:p>
          <a:p>
            <a:r>
              <a:rPr lang="en-CA" dirty="0"/>
              <a:t>Bonjour, Hello</a:t>
            </a:r>
          </a:p>
          <a:p>
            <a:endParaRPr lang="en-CA" dirty="0"/>
          </a:p>
          <a:p>
            <a:r>
              <a:rPr lang="en-CA" dirty="0"/>
              <a:t>The Calgary Board of Education acknowledges the traditional territories and oral practices of the Treaty 7 Nations, including the </a:t>
            </a:r>
          </a:p>
          <a:p>
            <a:r>
              <a:rPr lang="en-CA" dirty="0" err="1"/>
              <a:t>Siksikaitsitapi</a:t>
            </a:r>
            <a:r>
              <a:rPr lang="en-CA" dirty="0"/>
              <a:t> </a:t>
            </a:r>
            <a:r>
              <a:rPr lang="en-CA" b="1" dirty="0"/>
              <a:t>(Sig-sig-</a:t>
            </a:r>
            <a:r>
              <a:rPr lang="en-CA" b="1" dirty="0" err="1"/>
              <a:t>kaits</a:t>
            </a:r>
            <a:r>
              <a:rPr lang="en-CA" b="1" dirty="0"/>
              <a:t>-sits-a-pi) </a:t>
            </a:r>
            <a:r>
              <a:rPr lang="en-CA" dirty="0"/>
              <a:t>Nations, </a:t>
            </a:r>
          </a:p>
          <a:p>
            <a:r>
              <a:rPr lang="en-CA" dirty="0" err="1"/>
              <a:t>Tsuut'ina</a:t>
            </a:r>
            <a:r>
              <a:rPr lang="en-CA" dirty="0"/>
              <a:t> </a:t>
            </a:r>
            <a:r>
              <a:rPr lang="en-CA" b="1" dirty="0"/>
              <a:t>(Soot-</a:t>
            </a:r>
            <a:r>
              <a:rPr lang="en-CA" b="1" dirty="0" err="1"/>
              <a:t>tenna</a:t>
            </a:r>
            <a:r>
              <a:rPr lang="en-CA" b="1" dirty="0"/>
              <a:t>) </a:t>
            </a:r>
            <a:r>
              <a:rPr lang="en-CA" dirty="0"/>
              <a:t>Nation, </a:t>
            </a:r>
          </a:p>
          <a:p>
            <a:r>
              <a:rPr lang="en-CA" dirty="0"/>
              <a:t>and the </a:t>
            </a:r>
          </a:p>
          <a:p>
            <a:r>
              <a:rPr lang="en-CA" dirty="0" err="1"/>
              <a:t>Îyârhe</a:t>
            </a:r>
            <a:r>
              <a:rPr lang="en-CA" dirty="0"/>
              <a:t> </a:t>
            </a:r>
            <a:r>
              <a:rPr lang="en-CA" dirty="0" err="1"/>
              <a:t>Nakoda</a:t>
            </a:r>
            <a:r>
              <a:rPr lang="en-CA" dirty="0"/>
              <a:t> </a:t>
            </a:r>
            <a:r>
              <a:rPr lang="en-CA" b="1" dirty="0"/>
              <a:t>(Ae-</a:t>
            </a:r>
            <a:r>
              <a:rPr lang="en-CA" b="1" dirty="0" err="1"/>
              <a:t>yar</a:t>
            </a:r>
            <a:r>
              <a:rPr lang="en-CA" b="1" dirty="0"/>
              <a:t>-hay Na-</a:t>
            </a:r>
            <a:r>
              <a:rPr lang="en-CA" b="1" dirty="0" err="1"/>
              <a:t>koh</a:t>
            </a:r>
            <a:r>
              <a:rPr lang="en-CA" b="1" dirty="0"/>
              <a:t>-da) </a:t>
            </a:r>
            <a:r>
              <a:rPr lang="en-CA" dirty="0"/>
              <a:t>Nations. </a:t>
            </a:r>
          </a:p>
          <a:p>
            <a:r>
              <a:rPr lang="en-CA" dirty="0"/>
              <a:t>We acknowledge the </a:t>
            </a:r>
          </a:p>
          <a:p>
            <a:r>
              <a:rPr lang="en-CA" dirty="0"/>
              <a:t>Métis </a:t>
            </a:r>
            <a:r>
              <a:rPr lang="en-CA" b="1" dirty="0"/>
              <a:t>(May-tee) </a:t>
            </a:r>
            <a:r>
              <a:rPr lang="en-CA" dirty="0"/>
              <a:t>Nation within Alberta, </a:t>
            </a:r>
          </a:p>
          <a:p>
            <a:r>
              <a:rPr lang="en-CA" dirty="0"/>
              <a:t>and all people who make their homes in the Treaty 7 region of southern Alberta. As a learning organization, we are committed to advancing the Truth and Reconciliation Calls to Action focused on Education for </a:t>
            </a:r>
            <a:r>
              <a:rPr lang="en-CA" dirty="0" err="1"/>
              <a:t>Reconcili</a:t>
            </a:r>
            <a:r>
              <a:rPr lang="en-CA" dirty="0"/>
              <a:t>-ACTION.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9C6B1B7-3180-46B3-BE63-48B1CB59D642}" type="slidenum">
              <a:rPr lang="en-CA" smtClean="0"/>
              <a:t>2</a:t>
            </a:fld>
            <a:endParaRPr lang="en-CA"/>
          </a:p>
        </p:txBody>
      </p:sp>
    </p:spTree>
    <p:extLst>
      <p:ext uri="{BB962C8B-B14F-4D97-AF65-F5344CB8AC3E}">
        <p14:creationId xmlns:p14="http://schemas.microsoft.com/office/powerpoint/2010/main" val="347590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Lesley</a:t>
            </a:r>
            <a:endParaRPr lang="en-US" b="1" dirty="0">
              <a:cs typeface="Calibri"/>
            </a:endParaRPr>
          </a:p>
          <a:p>
            <a:r>
              <a:rPr lang="en-CA" dirty="0">
                <a:cs typeface="Calibri"/>
              </a:rPr>
              <a:t>Bussing routes are set by the Calgary Board of Education.</a:t>
            </a:r>
            <a:endParaRPr lang="en-US" dirty="0">
              <a:cs typeface="Calibri"/>
            </a:endParaRPr>
          </a:p>
          <a:p>
            <a:r>
              <a:rPr lang="en-CA" dirty="0">
                <a:cs typeface="Calibri"/>
              </a:rPr>
              <a:t>We can accept your preference for AM/PM class however, none of these can be confirmed until the Spring.</a:t>
            </a:r>
            <a:endParaRPr lang="en-CA" dirty="0">
              <a:ea typeface="Calibri"/>
              <a:cs typeface="Calibri"/>
            </a:endParaRPr>
          </a:p>
          <a:p>
            <a:r>
              <a:rPr lang="en-CA" dirty="0">
                <a:cs typeface="Calibri"/>
              </a:rPr>
              <a:t>Once registered, parents will receive an email from our school, with details regarding how to register for bussing (families living in Royal Oak and Rocky Ridge).</a:t>
            </a:r>
            <a:endParaRPr lang="en-CA" dirty="0">
              <a:ea typeface="Calibri"/>
              <a:cs typeface="Calibri"/>
            </a:endParaRPr>
          </a:p>
          <a:p>
            <a:endParaRPr lang="en-CA" dirty="0">
              <a:cs typeface="Calibri"/>
            </a:endParaRPr>
          </a:p>
          <a:p>
            <a:r>
              <a:rPr lang="en-CA" dirty="0">
                <a:cs typeface="Calibri"/>
              </a:rPr>
              <a:t>Link to Coded Minds (if</a:t>
            </a:r>
            <a:r>
              <a:rPr lang="en-CA" baseline="0" dirty="0">
                <a:cs typeface="Calibri"/>
              </a:rPr>
              <a:t> anyone asks)</a:t>
            </a:r>
            <a:r>
              <a:rPr lang="en-CA" dirty="0">
                <a:cs typeface="Calibri"/>
              </a:rPr>
              <a:t>: </a:t>
            </a:r>
            <a:endParaRPr lang="en-CA" dirty="0">
              <a:ea typeface="Calibri"/>
              <a:cs typeface="Calibri"/>
            </a:endParaRPr>
          </a:p>
          <a:p>
            <a:r>
              <a:rPr lang="en-CA" dirty="0">
                <a:hlinkClick r:id="rId3"/>
              </a:rPr>
              <a:t>https://www.coded-minds.org/tuscany-isteam-learning-lab/</a:t>
            </a:r>
            <a:endParaRPr lang="en-CA" dirty="0">
              <a:cs typeface="Calibri"/>
              <a:hlinkClick r:id="rId3"/>
            </a:endParaRP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76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lvl="1"/>
            <a:r>
              <a:rPr lang="en-CA" b="1" dirty="0">
                <a:cs typeface="Calibri" panose="020F0502020204030204"/>
              </a:rPr>
              <a:t>Laura</a:t>
            </a:r>
          </a:p>
          <a:p>
            <a:pPr marL="465455" lvl="1"/>
            <a:r>
              <a:rPr lang="en-CA" dirty="0">
                <a:cs typeface="Calibri" panose="020F0502020204030204"/>
              </a:rPr>
              <a:t>We</a:t>
            </a:r>
            <a:r>
              <a:rPr lang="en-CA" baseline="0" dirty="0">
                <a:cs typeface="Calibri" panose="020F0502020204030204"/>
              </a:rPr>
              <a:t> will be holding a </a:t>
            </a:r>
            <a:r>
              <a:rPr lang="en-CA" dirty="0">
                <a:cs typeface="Calibri" panose="020F0502020204030204"/>
              </a:rPr>
              <a:t>Welcome to Kindergarten event in person at the school</a:t>
            </a:r>
            <a:r>
              <a:rPr lang="en-CA" baseline="0" dirty="0">
                <a:cs typeface="Calibri" panose="020F0502020204030204"/>
              </a:rPr>
              <a:t> in the spring.</a:t>
            </a:r>
            <a:r>
              <a:rPr lang="en-CA" dirty="0">
                <a:cs typeface="Calibri" panose="020F0502020204030204"/>
              </a:rPr>
              <a:t> Parents and their registered incoming kindergarten children are invited to the school to learn see the classrooms, meet some of the teachers, and engage in some fun activities together which will guide practice and reinforcement at home over the summer before they begin coming to school in September. This event is usually held in late</a:t>
            </a:r>
            <a:r>
              <a:rPr lang="en-CA" baseline="0" dirty="0">
                <a:cs typeface="Calibri" panose="020F0502020204030204"/>
              </a:rPr>
              <a:t> </a:t>
            </a:r>
            <a:r>
              <a:rPr lang="en-CA" dirty="0">
                <a:cs typeface="Calibri" panose="020F0502020204030204"/>
              </a:rPr>
              <a:t>May</a:t>
            </a:r>
            <a:r>
              <a:rPr lang="en-CA" baseline="0" dirty="0">
                <a:cs typeface="Calibri" panose="020F0502020204030204"/>
              </a:rPr>
              <a:t> and in</a:t>
            </a:r>
            <a:r>
              <a:rPr lang="en-CA" dirty="0">
                <a:cs typeface="Calibri" panose="020F0502020204030204"/>
              </a:rPr>
              <a:t> April, if you are registered for kindergarten at </a:t>
            </a:r>
            <a:r>
              <a:rPr lang="en-CA" dirty="0" err="1">
                <a:cs typeface="Calibri" panose="020F0502020204030204"/>
              </a:rPr>
              <a:t>Ecole</a:t>
            </a:r>
            <a:r>
              <a:rPr lang="en-CA" dirty="0">
                <a:cs typeface="Calibri" panose="020F0502020204030204"/>
              </a:rPr>
              <a:t> Tuscany School, you will receive an email from the school letting you know the details of the event.</a:t>
            </a:r>
            <a:endParaRPr lang="en-CA" dirty="0">
              <a:ea typeface="Calibri"/>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30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a:cs typeface="Calibri"/>
              </a:rPr>
              <a:t>Lesley</a:t>
            </a:r>
          </a:p>
          <a:p>
            <a:r>
              <a:rPr lang="en-CA" baseline="0" dirty="0">
                <a:cs typeface="Calibri"/>
              </a:rPr>
              <a:t>After questions thank parents for attending.</a:t>
            </a:r>
          </a:p>
          <a:p>
            <a:endParaRPr lang="en-CA"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19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Lesley</a:t>
            </a:r>
          </a:p>
          <a:p>
            <a:r>
              <a:rPr lang="en-CA" dirty="0">
                <a:cs typeface="Calibri"/>
              </a:rPr>
              <a:t>Thank you Samantha for the land</a:t>
            </a:r>
            <a:r>
              <a:rPr lang="en-CA" baseline="0" dirty="0">
                <a:cs typeface="Calibri"/>
              </a:rPr>
              <a:t> acknowledgement.</a:t>
            </a:r>
          </a:p>
          <a:p>
            <a:endParaRPr lang="en-CA" baseline="0" dirty="0">
              <a:cs typeface="Calibri"/>
            </a:endParaRPr>
          </a:p>
          <a:p>
            <a:r>
              <a:rPr lang="en-CA" dirty="0">
                <a:cs typeface="Calibri"/>
              </a:rPr>
              <a:t>Introduce self, Laura, Jessica and Samantha</a:t>
            </a:r>
          </a:p>
          <a:p>
            <a:r>
              <a:rPr lang="en-CA" dirty="0">
                <a:cs typeface="Calibri"/>
              </a:rPr>
              <a:t>Review agenda points</a:t>
            </a:r>
            <a:endParaRPr lang="en-CA" dirty="0">
              <a:ea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Laura</a:t>
            </a:r>
          </a:p>
          <a:p>
            <a:r>
              <a:rPr lang="en-CA" dirty="0">
                <a:cs typeface="Calibri"/>
              </a:rPr>
              <a:t>We</a:t>
            </a:r>
            <a:r>
              <a:rPr lang="en-CA" baseline="0" dirty="0">
                <a:cs typeface="Calibri"/>
              </a:rPr>
              <a:t> serve</a:t>
            </a:r>
            <a:r>
              <a:rPr lang="en-CA" dirty="0">
                <a:cs typeface="Calibri"/>
              </a:rPr>
              <a:t> 590+ Students this school year</a:t>
            </a:r>
          </a:p>
          <a:p>
            <a:r>
              <a:rPr lang="en-CA" dirty="0">
                <a:cs typeface="Calibri"/>
              </a:rPr>
              <a:t>We offer diverse programming through</a:t>
            </a:r>
            <a:r>
              <a:rPr lang="en-CA" baseline="0" dirty="0">
                <a:cs typeface="Calibri"/>
              </a:rPr>
              <a:t> an English Program, French Immersion Program and Enhanced Education Supports programing.</a:t>
            </a:r>
          </a:p>
          <a:p>
            <a:r>
              <a:rPr lang="en-CA" baseline="0" dirty="0">
                <a:ea typeface="Calibri"/>
                <a:cs typeface="Calibri"/>
              </a:rPr>
              <a:t>We are fortunate to have three programs and we are ONE school community.</a:t>
            </a:r>
            <a:endParaRPr lang="en-CA" dirty="0">
              <a:ea typeface="Calibri"/>
              <a:cs typeface="Calibri"/>
            </a:endParaRPr>
          </a:p>
          <a:p>
            <a:r>
              <a:rPr lang="en-CA" dirty="0">
                <a:cs typeface="Calibri"/>
              </a:rPr>
              <a:t>After grade 5, students in our English program are designated to Twelve Mile Coulee Middle School</a:t>
            </a:r>
            <a:endParaRPr lang="en-CA" dirty="0">
              <a:ea typeface="Calibri"/>
              <a:cs typeface="Calibri"/>
            </a:endParaRPr>
          </a:p>
          <a:p>
            <a:r>
              <a:rPr lang="en-CA" dirty="0">
                <a:cs typeface="Calibri"/>
              </a:rPr>
              <a:t>After grade 5, students in our French immersion program are designated to F. E. Osborn Middle School for continuing FI programming</a:t>
            </a:r>
            <a:endParaRPr lang="en-CA" dirty="0">
              <a:ea typeface="Calibri"/>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50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Laura</a:t>
            </a:r>
          </a:p>
          <a:p>
            <a:r>
              <a:rPr lang="en-CA" dirty="0"/>
              <a:t>At </a:t>
            </a:r>
            <a:r>
              <a:rPr lang="en-CA" dirty="0" err="1"/>
              <a:t>Ecole</a:t>
            </a:r>
            <a:r>
              <a:rPr lang="en-CA" dirty="0"/>
              <a:t> Tuscany School we offer HALF DAY Kindergarten programming.</a:t>
            </a:r>
          </a:p>
          <a:p>
            <a:r>
              <a:rPr lang="en-CA" dirty="0"/>
              <a:t>Currently, our Kindergarten hours are:</a:t>
            </a:r>
          </a:p>
          <a:p>
            <a:r>
              <a:rPr lang="en-CA" dirty="0"/>
              <a:t>8:27-11:15 for morning class students</a:t>
            </a:r>
          </a:p>
          <a:p>
            <a:r>
              <a:rPr lang="en-CA" dirty="0"/>
              <a:t>12:07-2:55 for afternoon class students</a:t>
            </a:r>
          </a:p>
          <a:p>
            <a:r>
              <a:rPr lang="en-CA" dirty="0"/>
              <a:t>Monday through Thursday</a:t>
            </a:r>
          </a:p>
          <a:p>
            <a:r>
              <a:rPr lang="en-CA" dirty="0"/>
              <a:t>Kindergarten children also attend from 8:27-12:40 on alternating Fridays. So the afternoon class students will attend in the morning on some Fridays. We will provide</a:t>
            </a:r>
            <a:r>
              <a:rPr lang="en-CA" baseline="0" dirty="0"/>
              <a:t> you a list of those dates.</a:t>
            </a:r>
            <a:endParaRPr lang="en-CA" dirty="0"/>
          </a:p>
          <a:p>
            <a:r>
              <a:rPr lang="en-CA" dirty="0"/>
              <a:t>There may be changes to these hours for next year.</a:t>
            </a:r>
          </a:p>
        </p:txBody>
      </p:sp>
      <p:sp>
        <p:nvSpPr>
          <p:cNvPr id="4" name="Slide Number Placeholder 3"/>
          <p:cNvSpPr>
            <a:spLocks noGrp="1"/>
          </p:cNvSpPr>
          <p:nvPr>
            <p:ph type="sldNum" sz="quarter" idx="10"/>
          </p:nvPr>
        </p:nvSpPr>
        <p:spPr/>
        <p:txBody>
          <a:bodyPr/>
          <a:lstStyle/>
          <a:p>
            <a:fld id="{89C6B1B7-3180-46B3-BE63-48B1CB59D642}" type="slidenum">
              <a:rPr lang="en-CA" smtClean="0"/>
              <a:t>5</a:t>
            </a:fld>
            <a:endParaRPr lang="en-CA"/>
          </a:p>
        </p:txBody>
      </p:sp>
    </p:spTree>
    <p:extLst>
      <p:ext uri="{BB962C8B-B14F-4D97-AF65-F5344CB8AC3E}">
        <p14:creationId xmlns:p14="http://schemas.microsoft.com/office/powerpoint/2010/main" val="2530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Laura</a:t>
            </a:r>
          </a:p>
          <a:p>
            <a:r>
              <a:rPr lang="en-CA" dirty="0"/>
              <a:t>What</a:t>
            </a:r>
            <a:r>
              <a:rPr lang="en-CA" baseline="0" dirty="0"/>
              <a:t> is known as ‘the </a:t>
            </a:r>
            <a:r>
              <a:rPr lang="en-CA" dirty="0"/>
              <a:t>early years’ (from a child’s birth through age 8) is an important time in a child's life. </a:t>
            </a:r>
          </a:p>
          <a:p>
            <a:endParaRPr lang="en-CA" dirty="0"/>
          </a:p>
          <a:p>
            <a:r>
              <a:rPr lang="en-CA" dirty="0"/>
              <a:t>Kindergarten children learn about formal schooling and develop strategies for ways to interact in the school setting with peers and teachers. </a:t>
            </a:r>
            <a:r>
              <a:rPr lang="en-CA" dirty="0">
                <a:cs typeface="+mn-lt"/>
              </a:rPr>
              <a:t/>
            </a:r>
            <a:br>
              <a:rPr lang="en-CA" dirty="0">
                <a:cs typeface="+mn-lt"/>
              </a:rPr>
            </a:br>
            <a:r>
              <a:rPr lang="en-CA" dirty="0"/>
              <a:t>Kindergarten is the time when children learn critical social and emotional skills. In Kindergarten, the first year of school, is when very important partnerships can formed between the child and their teachers, and, between the family and school.  </a:t>
            </a:r>
            <a:endParaRPr lang="en-CA" i="1" dirty="0"/>
          </a:p>
          <a:p>
            <a:r>
              <a:rPr lang="en-CA" dirty="0"/>
              <a:t>When these relationships are positive and successful, the opportunity for continuing a positive and successful educational journey is developed.</a:t>
            </a:r>
          </a:p>
          <a:p>
            <a:r>
              <a:rPr lang="en-CA" i="1" dirty="0">
                <a:cs typeface="Calibri"/>
              </a:rPr>
              <a:t>This is also</a:t>
            </a:r>
            <a:r>
              <a:rPr lang="en-CA" i="1" baseline="0" dirty="0">
                <a:cs typeface="Calibri"/>
              </a:rPr>
              <a:t> an important time to notice any specific developmental areas where a child may need a boost or some extra support. Early intervention is critical for a child’s long-term success so if the teacher notices an area where a child might need additional supports, they will let parents know.</a:t>
            </a:r>
            <a:endParaRPr lang="en-CA" i="1" dirty="0">
              <a:cs typeface="Calibri"/>
            </a:endParaRPr>
          </a:p>
          <a:p>
            <a:r>
              <a:rPr lang="en-CA" dirty="0">
                <a:cs typeface="Calibri"/>
              </a:rPr>
              <a:t>We are so fortunate to have very skilled and experienced kindergarten teachers at </a:t>
            </a:r>
            <a:r>
              <a:rPr lang="en-CA" dirty="0" err="1">
                <a:cs typeface="Calibri"/>
              </a:rPr>
              <a:t>Ecole</a:t>
            </a:r>
            <a:r>
              <a:rPr lang="en-CA" dirty="0">
                <a:cs typeface="Calibri"/>
              </a:rPr>
              <a:t> Tuscany School!</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cs typeface="Calibri"/>
              </a:rPr>
              <a:t>Samantha</a:t>
            </a:r>
            <a:endParaRPr lang="en-US" b="1" dirty="0">
              <a:cs typeface="Calibri"/>
            </a:endParaRPr>
          </a:p>
          <a:p>
            <a:r>
              <a:rPr lang="en-CA" dirty="0">
                <a:cs typeface="Calibri"/>
              </a:rPr>
              <a:t>At Ecole Tuscany School, </a:t>
            </a:r>
            <a:r>
              <a:rPr lang="en-CA" baseline="0" dirty="0">
                <a:cs typeface="Calibri"/>
              </a:rPr>
              <a:t>we </a:t>
            </a:r>
            <a:r>
              <a:rPr lang="en-CA" dirty="0">
                <a:cs typeface="Calibri"/>
              </a:rPr>
              <a:t>work </a:t>
            </a:r>
            <a:r>
              <a:rPr lang="en-CA" baseline="0" dirty="0">
                <a:cs typeface="Calibri"/>
              </a:rPr>
              <a:t>to </a:t>
            </a:r>
            <a:r>
              <a:rPr lang="en-CA" dirty="0"/>
              <a:t>provide developmentally appropriate programming and </a:t>
            </a:r>
            <a:r>
              <a:rPr lang="en-CA" dirty="0">
                <a:cs typeface="Calibri"/>
              </a:rPr>
              <a:t>personalized</a:t>
            </a:r>
            <a:r>
              <a:rPr lang="en-CA" baseline="0" dirty="0">
                <a:cs typeface="Calibri"/>
              </a:rPr>
              <a:t> learning for all Kindergarten children</a:t>
            </a:r>
            <a:r>
              <a:rPr lang="en-CA" dirty="0">
                <a:cs typeface="Calibri"/>
              </a:rPr>
              <a:t>. </a:t>
            </a:r>
            <a:endParaRPr lang="en-US" dirty="0">
              <a:cs typeface="Calibri"/>
            </a:endParaRPr>
          </a:p>
          <a:p>
            <a:r>
              <a:rPr lang="en-CA" dirty="0">
                <a:cs typeface="Calibri"/>
              </a:rPr>
              <a:t>We work to build on each child's unique strengths and areas for growth - this</a:t>
            </a:r>
            <a:r>
              <a:rPr lang="en-CA" baseline="0" dirty="0">
                <a:cs typeface="Calibri"/>
              </a:rPr>
              <a:t> includes offering children a wide range of play-based learning opportunities </a:t>
            </a:r>
            <a:r>
              <a:rPr lang="en-CA" dirty="0">
                <a:cs typeface="Calibri"/>
              </a:rPr>
              <a:t>designed to</a:t>
            </a:r>
            <a:r>
              <a:rPr lang="en-CA" baseline="0" dirty="0">
                <a:cs typeface="Calibri"/>
              </a:rPr>
              <a:t> develop their social/emotional skills, early literacy </a:t>
            </a:r>
            <a:r>
              <a:rPr lang="en-CA" dirty="0">
                <a:cs typeface="Calibri"/>
              </a:rPr>
              <a:t>and numeracy</a:t>
            </a:r>
            <a:r>
              <a:rPr lang="en-CA" baseline="0" dirty="0">
                <a:cs typeface="Calibri"/>
              </a:rPr>
              <a:t> skills</a:t>
            </a:r>
            <a:r>
              <a:rPr lang="en-CA" dirty="0">
                <a:cs typeface="Calibri"/>
              </a:rPr>
              <a:t>,</a:t>
            </a:r>
            <a:r>
              <a:rPr lang="en-CA" baseline="0" dirty="0">
                <a:cs typeface="Calibri"/>
              </a:rPr>
              <a:t> and </a:t>
            </a:r>
            <a:r>
              <a:rPr lang="en-CA" dirty="0">
                <a:cs typeface="Calibri"/>
              </a:rPr>
              <a:t>fine &amp; gross motor</a:t>
            </a:r>
            <a:r>
              <a:rPr lang="en-CA" baseline="0" dirty="0">
                <a:cs typeface="Calibri"/>
              </a:rPr>
              <a:t> skills.</a:t>
            </a:r>
            <a:endParaRPr lang="en-US" baseline="0" dirty="0">
              <a:cs typeface="Calibri"/>
            </a:endParaRPr>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24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lvl="1"/>
            <a:r>
              <a:rPr lang="en-CA" b="1" dirty="0">
                <a:cs typeface="Calibri"/>
              </a:rPr>
              <a:t>Samantha</a:t>
            </a:r>
            <a:endParaRPr lang="en-CA" b="1" dirty="0"/>
          </a:p>
          <a:p>
            <a:pPr marL="465455" lvl="1">
              <a:buFont typeface="Arial"/>
            </a:pPr>
            <a:r>
              <a:rPr lang="en-CA" dirty="0"/>
              <a:t>Through play, children learn: </a:t>
            </a:r>
            <a:endParaRPr lang="en-CA" dirty="0">
              <a:cs typeface="Calibri" panose="020F0502020204030204"/>
            </a:endParaRPr>
          </a:p>
          <a:p>
            <a:pPr marL="636905" lvl="1" indent="-171450">
              <a:buFont typeface="Arial" panose="020B0604020202020204" pitchFamily="34" charset="0"/>
              <a:buChar char="•"/>
            </a:pPr>
            <a:r>
              <a:rPr lang="en-CA" dirty="0"/>
              <a:t>symbolic thinking (meta-linguistic awareness) </a:t>
            </a:r>
            <a:endParaRPr lang="en-CA" dirty="0">
              <a:cs typeface="Calibri"/>
            </a:endParaRPr>
          </a:p>
          <a:p>
            <a:pPr marL="636905" lvl="1" indent="-171450">
              <a:buFont typeface="Arial" panose="020B0604020202020204" pitchFamily="34" charset="0"/>
              <a:buChar char="•"/>
            </a:pPr>
            <a:r>
              <a:rPr lang="en-CA" dirty="0"/>
              <a:t>self-regulation </a:t>
            </a:r>
            <a:endParaRPr lang="en-CA" dirty="0">
              <a:cs typeface="Calibri"/>
            </a:endParaRPr>
          </a:p>
          <a:p>
            <a:pPr marL="636905" lvl="1" indent="-171450">
              <a:buFont typeface="Arial" panose="020B0604020202020204" pitchFamily="34" charset="0"/>
              <a:buChar char="•"/>
            </a:pPr>
            <a:r>
              <a:rPr lang="en-CA" dirty="0"/>
              <a:t>emotional thinking </a:t>
            </a:r>
            <a:endParaRPr lang="en-CA" dirty="0">
              <a:cs typeface="Calibri"/>
            </a:endParaRPr>
          </a:p>
          <a:p>
            <a:pPr marL="636905" lvl="1" indent="-171450">
              <a:buFont typeface="Arial" panose="020B0604020202020204" pitchFamily="34" charset="0"/>
              <a:buChar char="•"/>
            </a:pPr>
            <a:r>
              <a:rPr lang="en-CA" dirty="0"/>
              <a:t>oral language skills</a:t>
            </a:r>
            <a:endParaRPr lang="en-CA" dirty="0">
              <a:cs typeface="Calibri"/>
            </a:endParaRPr>
          </a:p>
          <a:p>
            <a:pPr marL="636905" lvl="1" indent="-171450">
              <a:buFont typeface="Arial" panose="020B0604020202020204" pitchFamily="34" charset="0"/>
              <a:buChar char="•"/>
            </a:pPr>
            <a:r>
              <a:rPr lang="en-CA" dirty="0"/>
              <a:t>foundational literacy and numeracy concepts/skills</a:t>
            </a:r>
            <a:endParaRPr lang="en-CA" dirty="0">
              <a:cs typeface="Calibri"/>
            </a:endParaRPr>
          </a:p>
          <a:p>
            <a:pPr marL="636905" lvl="1" indent="-171450">
              <a:buFont typeface="Arial" panose="020B0604020202020204" pitchFamily="34" charset="0"/>
              <a:buChar char="•"/>
            </a:pPr>
            <a:r>
              <a:rPr lang="en-CA" dirty="0">
                <a:solidFill>
                  <a:srgbClr val="000000"/>
                </a:solidFill>
                <a:cs typeface="Calibri" panose="020F0502020204030204"/>
              </a:rPr>
              <a:t>new social skills and experience opportunities for friendship building</a:t>
            </a:r>
            <a:endParaRPr lang="en-CA" dirty="0">
              <a:solidFill>
                <a:srgbClr val="000000"/>
              </a:solidFill>
              <a:ea typeface="Calibri"/>
              <a:cs typeface="Calibri" panose="020F0502020204030204"/>
            </a:endParaRPr>
          </a:p>
          <a:p>
            <a:pPr marL="465455" lvl="1"/>
            <a:r>
              <a:rPr lang="en-CA" dirty="0">
                <a:solidFill>
                  <a:srgbClr val="000000"/>
                </a:solidFill>
                <a:cs typeface="Calibri" panose="020F0502020204030204"/>
              </a:rPr>
              <a:t>Our teachers ensure that they design learning opportunities and tasks for kindergarten children which are open ended and provide rich learning experiences.</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3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455" lvl="1"/>
            <a:r>
              <a:rPr lang="en-CA" b="1" dirty="0">
                <a:cs typeface="Calibri"/>
              </a:rPr>
              <a:t>Samantha</a:t>
            </a:r>
            <a:endParaRPr lang="en-CA" b="1" dirty="0"/>
          </a:p>
          <a:p>
            <a:pPr marL="465455" lvl="1"/>
            <a:r>
              <a:rPr lang="en-CA" dirty="0"/>
              <a:t>Play is such a valuable way to engage in learning. </a:t>
            </a:r>
            <a:endParaRPr lang="en-US" dirty="0"/>
          </a:p>
          <a:p>
            <a:pPr marL="465455" lvl="1"/>
            <a:r>
              <a:rPr lang="en-CA" dirty="0"/>
              <a:t>Research shows that children who engage in complex forms of dramatic play build strong language skills, develop empathy, build their imaginations, and more are better able to understand peers and teachers.</a:t>
            </a:r>
            <a:endParaRPr lang="en-US" dirty="0">
              <a:solidFill>
                <a:srgbClr val="000000"/>
              </a:solidFill>
              <a:cs typeface="Calibri" panose="020F0502020204030204"/>
            </a:endParaRPr>
          </a:p>
          <a:p>
            <a:pPr marL="465455" lvl="1"/>
            <a:r>
              <a:rPr lang="en-CA" dirty="0"/>
              <a:t>This quote is from the summary and recommendations of the Alliance for Childhood report by Miller and </a:t>
            </a:r>
            <a:r>
              <a:rPr lang="en-CA" dirty="0" err="1"/>
              <a:t>Almon</a:t>
            </a:r>
            <a:r>
              <a:rPr lang="en-CA" dirty="0"/>
              <a:t> -</a:t>
            </a:r>
            <a:r>
              <a:rPr lang="en-CA" baseline="0" dirty="0"/>
              <a:t> </a:t>
            </a:r>
            <a:r>
              <a:rPr lang="en-CA" dirty="0"/>
              <a:t>Crisis in the Kindergarten (2009), Page 2</a:t>
            </a:r>
            <a:endParaRPr lang="en-CA" dirty="0">
              <a:cs typeface="Calibri" panose="020F0502020204030204"/>
            </a:endParaRPr>
          </a:p>
          <a:p>
            <a:pPr marL="465886" lvl="1">
              <a:buFont typeface="Arial"/>
            </a:pPr>
            <a:endParaRPr lang="en-CA" dirty="0">
              <a:solidFill>
                <a:schemeClr val="accent6">
                  <a:lumMod val="75000"/>
                </a:schemeClr>
              </a:solidFill>
              <a:cs typeface="Calibri" panose="020F0502020204030204"/>
            </a:endParaRPr>
          </a:p>
          <a:p>
            <a:pPr marL="465455" lvl="1"/>
            <a:endParaRPr lang="en-CA" dirty="0">
              <a:solidFill>
                <a:schemeClr val="accent6">
                  <a:lumMod val="75000"/>
                </a:schemeClr>
              </a:solidFill>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205914CA-0D30-4323-A3BC-6C0B4E4092B5}"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17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E0A76A6-910E-45F3-AE42-548217D7F91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Internal Information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7DC78B-CEBB-4342-A7F3-6846B65F07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65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66FFB82-6AF0-4EA9-9350-EE34C01879A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1/27/2025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Internal Information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7DC78B-CEBB-4342-A7F3-6846B65F07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670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58299-138B-4564-9048-CBCB6A0B274E}" type="datetime1">
              <a:rPr lang="en-US" smtClean="0"/>
              <a:t>1/27/2025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Internal Information</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DC78B-CEBB-4342-A7F3-6846B65F07B9}" type="slidenum">
              <a:rPr lang="en-US" smtClean="0"/>
              <a:t>‹#›</a:t>
            </a:fld>
            <a:endParaRPr lang="en-US"/>
          </a:p>
        </p:txBody>
      </p:sp>
    </p:spTree>
    <p:extLst>
      <p:ext uri="{BB962C8B-B14F-4D97-AF65-F5344CB8AC3E}">
        <p14:creationId xmlns:p14="http://schemas.microsoft.com/office/powerpoint/2010/main" val="3382658545"/>
      </p:ext>
    </p:extLst>
  </p:cSld>
  <p:clrMap bg1="lt1" tx1="dk1" bg2="lt2" tx2="dk2" accent1="accent1" accent2="accent2" accent3="accent3" accent4="accent4" accent5="accent5" accent6="accent6" hlink="hlink" folHlink="folHlink"/>
  <p:sldLayoutIdLst>
    <p:sldLayoutId id="2147483663" r:id="rId1"/>
    <p:sldLayoutId id="2147483662"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banff.ca/DocumentCenter/View/11018/ImReadyForScreens_English" TargetMode="External"/><Relationship Id="rId3" Type="http://schemas.openxmlformats.org/officeDocument/2006/relationships/image" Target="../media/image6.jpeg"/><Relationship Id="rId7" Type="http://schemas.openxmlformats.org/officeDocument/2006/relationships/hyperlink" Target="https://calgaryreads.com/wp-content/uploads/2020/02/F2KD_ImReadyBooklet_GENERIC.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algary.bibliocommons.com/list/share/393767397_calgarylibrary_kids/1859193931_books_to_get_ready_for_kindergarten?_ga=2.167944481.1601611572.1619640025-939542020.1599601380" TargetMode="External"/><Relationship Id="rId5" Type="http://schemas.openxmlformats.org/officeDocument/2006/relationships/hyperlink" Target="https://calgarylibrary.ca/library-news/kitchen-table-classroom-kindergarten-readiness/" TargetMode="External"/><Relationship Id="rId4" Type="http://schemas.openxmlformats.org/officeDocument/2006/relationships/hyperlink" Target="http://idhttps/www.cbe.ab.ca/programs/kindergarten/Documents/Ideas-for-Parents.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archive.education.alberta.ca/parents/resources/" TargetMode="External"/><Relationship Id="rId3" Type="http://schemas.openxmlformats.org/officeDocument/2006/relationships/image" Target="../media/image13.jpeg"/><Relationship Id="rId7" Type="http://schemas.openxmlformats.org/officeDocument/2006/relationships/hyperlink" Target="NU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learnalberta.ca/content/mychildslearning/" TargetMode="External"/><Relationship Id="rId5" Type="http://schemas.openxmlformats.org/officeDocument/2006/relationships/hyperlink" Target="NULL" TargetMode="External"/><Relationship Id="rId4" Type="http://schemas.openxmlformats.org/officeDocument/2006/relationships/hyperlink" Target="http://cpfalta.ab.ca" TargetMode="External"/><Relationship Id="rId9" Type="http://schemas.openxmlformats.org/officeDocument/2006/relationships/hyperlink" Target="https://archive.education.alberta.ca/parents/resources/youcanhel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0" r="390"/>
          <a:stretch/>
        </p:blipFill>
        <p:spPr>
          <a:xfrm>
            <a:off x="914400" y="0"/>
            <a:ext cx="9144000" cy="6858000"/>
          </a:xfrm>
          <a:prstGeom prst="rect">
            <a:avLst/>
          </a:prstGeom>
        </p:spPr>
      </p:pic>
      <p:sp>
        <p:nvSpPr>
          <p:cNvPr id="5" name="Title 1"/>
          <p:cNvSpPr>
            <a:spLocks noGrp="1"/>
          </p:cNvSpPr>
          <p:nvPr>
            <p:ph type="ctrTitle"/>
          </p:nvPr>
        </p:nvSpPr>
        <p:spPr>
          <a:xfrm>
            <a:off x="5486400" y="817577"/>
            <a:ext cx="6705600" cy="4195794"/>
          </a:xfrm>
          <a:noFill/>
          <a:ln>
            <a:solidFill>
              <a:schemeClr val="bg1"/>
            </a:solidFill>
          </a:ln>
        </p:spPr>
        <p:txBody>
          <a:bodyPr anchor="t">
            <a:normAutofit/>
          </a:bodyPr>
          <a:lstStyle/>
          <a:p>
            <a:pPr>
              <a:lnSpc>
                <a:spcPct val="80000"/>
              </a:lnSpc>
            </a:pPr>
            <a:r>
              <a:rPr lang="en-CA" sz="5400" dirty="0">
                <a:solidFill>
                  <a:srgbClr val="00B0F0"/>
                </a:solidFill>
                <a:latin typeface="Calibri Light" panose="020F0302020204030204" pitchFamily="34" charset="0"/>
                <a:ea typeface="Verdana"/>
                <a:cs typeface="Calibri Light" panose="020F0302020204030204" pitchFamily="34" charset="0"/>
              </a:rPr>
              <a:t>Kindergarten </a:t>
            </a:r>
            <a:br>
              <a:rPr lang="en-CA" sz="5400" dirty="0">
                <a:solidFill>
                  <a:srgbClr val="00B0F0"/>
                </a:solidFill>
                <a:latin typeface="Calibri Light" panose="020F0302020204030204" pitchFamily="34" charset="0"/>
                <a:ea typeface="Verdana"/>
                <a:cs typeface="Calibri Light" panose="020F0302020204030204" pitchFamily="34" charset="0"/>
              </a:rPr>
            </a:br>
            <a:r>
              <a:rPr lang="en-CA" sz="5400" dirty="0">
                <a:solidFill>
                  <a:srgbClr val="00B0F0"/>
                </a:solidFill>
                <a:latin typeface="Calibri Light" panose="020F0302020204030204" pitchFamily="34" charset="0"/>
                <a:ea typeface="Verdana"/>
                <a:cs typeface="Calibri Light" panose="020F0302020204030204" pitchFamily="34" charset="0"/>
              </a:rPr>
              <a:t/>
            </a:r>
            <a:br>
              <a:rPr lang="en-CA" sz="5400" dirty="0">
                <a:solidFill>
                  <a:srgbClr val="00B0F0"/>
                </a:solidFill>
                <a:latin typeface="Calibri Light" panose="020F0302020204030204" pitchFamily="34" charset="0"/>
                <a:ea typeface="Verdana"/>
                <a:cs typeface="Calibri Light" panose="020F0302020204030204" pitchFamily="34" charset="0"/>
              </a:rPr>
            </a:br>
            <a:r>
              <a:rPr lang="en-CA" sz="5400" dirty="0">
                <a:solidFill>
                  <a:srgbClr val="00B0F0"/>
                </a:solidFill>
                <a:latin typeface="Calibri Light" panose="020F0302020204030204" pitchFamily="34" charset="0"/>
                <a:ea typeface="Verdana"/>
                <a:cs typeface="Calibri Light" panose="020F0302020204030204" pitchFamily="34" charset="0"/>
              </a:rPr>
              <a:t>École Tuscany School</a:t>
            </a:r>
            <a:r>
              <a:rPr lang="en-CA" sz="5400" dirty="0">
                <a:latin typeface="Calibri Light" panose="020F0302020204030204" pitchFamily="34" charset="0"/>
                <a:ea typeface="Verdana" panose="020B0604030504040204" pitchFamily="34" charset="0"/>
                <a:cs typeface="Calibri Light" panose="020F0302020204030204" pitchFamily="34" charset="0"/>
              </a:rPr>
              <a:t/>
            </a:r>
            <a:br>
              <a:rPr lang="en-CA" sz="5400" dirty="0">
                <a:latin typeface="Calibri Light" panose="020F0302020204030204" pitchFamily="34" charset="0"/>
                <a:ea typeface="Verdana" panose="020B0604030504040204" pitchFamily="34" charset="0"/>
                <a:cs typeface="Calibri Light" panose="020F0302020204030204" pitchFamily="34" charset="0"/>
              </a:rPr>
            </a:br>
            <a:r>
              <a:rPr lang="en-CA" sz="4000" dirty="0">
                <a:latin typeface="Calibri Light" panose="020F0302020204030204" pitchFamily="34" charset="0"/>
                <a:ea typeface="Verdana" panose="020B0604030504040204" pitchFamily="34" charset="0"/>
                <a:cs typeface="Calibri Light" panose="020F0302020204030204" pitchFamily="34" charset="0"/>
              </a:rPr>
              <a:t/>
            </a:r>
            <a:br>
              <a:rPr lang="en-CA" sz="4000" dirty="0">
                <a:latin typeface="Calibri Light" panose="020F0302020204030204" pitchFamily="34" charset="0"/>
                <a:ea typeface="Verdana" panose="020B0604030504040204" pitchFamily="34" charset="0"/>
                <a:cs typeface="Calibri Light" panose="020F0302020204030204" pitchFamily="34" charset="0"/>
              </a:rPr>
            </a:br>
            <a:r>
              <a:rPr lang="en-CA" sz="4000" dirty="0">
                <a:latin typeface="+mn-lt"/>
                <a:ea typeface="Verdana" panose="020B0604030504040204" pitchFamily="34" charset="0"/>
              </a:rPr>
              <a:t/>
            </a:r>
            <a:br>
              <a:rPr lang="en-CA" sz="4000" dirty="0">
                <a:latin typeface="+mn-lt"/>
                <a:ea typeface="Verdana" panose="020B0604030504040204" pitchFamily="34" charset="0"/>
              </a:rPr>
            </a:br>
            <a:endParaRPr lang="en-CA" sz="4000" dirty="0">
              <a:latin typeface="+mn-lt"/>
              <a:ea typeface="Verdana" panose="020B0604030504040204" pitchFamily="34" charset="0"/>
            </a:endParaRPr>
          </a:p>
        </p:txBody>
      </p:sp>
      <p:pic>
        <p:nvPicPr>
          <p:cNvPr id="2" name="Picture 2" descr="Logo, icon&#10;&#10;Description automatically generated">
            <a:extLst>
              <a:ext uri="{FF2B5EF4-FFF2-40B4-BE49-F238E27FC236}">
                <a16:creationId xmlns:a16="http://schemas.microsoft.com/office/drawing/2014/main" id="{32EB291D-8EE2-452B-8361-C8186BF8A065}"/>
              </a:ext>
            </a:extLst>
          </p:cNvPr>
          <p:cNvPicPr>
            <a:picLocks noChangeAspect="1"/>
          </p:cNvPicPr>
          <p:nvPr/>
        </p:nvPicPr>
        <p:blipFill>
          <a:blip r:embed="rId4"/>
          <a:stretch>
            <a:fillRect/>
          </a:stretch>
        </p:blipFill>
        <p:spPr>
          <a:xfrm>
            <a:off x="7798132" y="3429000"/>
            <a:ext cx="2581504" cy="2581504"/>
          </a:xfrm>
          <a:prstGeom prst="rect">
            <a:avLst/>
          </a:prstGeom>
        </p:spPr>
      </p:pic>
    </p:spTree>
    <p:extLst>
      <p:ext uri="{BB962C8B-B14F-4D97-AF65-F5344CB8AC3E}">
        <p14:creationId xmlns:p14="http://schemas.microsoft.com/office/powerpoint/2010/main" val="107450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29606" y="87060"/>
            <a:ext cx="6593720" cy="912033"/>
          </a:xfrm>
          <a:noFill/>
          <a:ln>
            <a:no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Early Literacy &amp; Numeracy</a:t>
            </a:r>
            <a:endPar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pic>
        <p:nvPicPr>
          <p:cNvPr id="5" name="Picture 4" descr="A picture containing text, indoor, cluttered, table&#10;&#10;Description automatically generated">
            <a:extLst>
              <a:ext uri="{FF2B5EF4-FFF2-40B4-BE49-F238E27FC236}">
                <a16:creationId xmlns:a16="http://schemas.microsoft.com/office/drawing/2014/main" id="{3F01782C-87CC-4BEC-8ACF-4D3D6BE427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7329" y="1887773"/>
            <a:ext cx="3635224" cy="4866615"/>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941889" y="1178585"/>
            <a:ext cx="3455699" cy="2581109"/>
          </a:xfrm>
          <a:prstGeom prst="rect">
            <a:avLst/>
          </a:prstGeom>
          <a:ln>
            <a:noFill/>
          </a:ln>
          <a:effectLst>
            <a:softEdge rad="112500"/>
          </a:effectLst>
        </p:spPr>
      </p:pic>
      <p:pic>
        <p:nvPicPr>
          <p:cNvPr id="9" name="Picture 5" descr="A picture containing indoor, dish&#10;&#10;Description automatically generated">
            <a:extLst>
              <a:ext uri="{FF2B5EF4-FFF2-40B4-BE49-F238E27FC236}">
                <a16:creationId xmlns:a16="http://schemas.microsoft.com/office/drawing/2014/main" id="{33004B68-0317-47D2-8B00-F0260E1907F5}"/>
              </a:ext>
            </a:extLst>
          </p:cNvPr>
          <p:cNvPicPr>
            <a:picLocks noChangeAspect="1"/>
          </p:cNvPicPr>
          <p:nvPr/>
        </p:nvPicPr>
        <p:blipFill>
          <a:blip r:embed="rId6"/>
          <a:stretch>
            <a:fillRect/>
          </a:stretch>
        </p:blipFill>
        <p:spPr>
          <a:xfrm>
            <a:off x="5914242" y="3429000"/>
            <a:ext cx="2614979" cy="2436708"/>
          </a:xfrm>
          <a:prstGeom prst="rect">
            <a:avLst/>
          </a:prstGeom>
          <a:ln>
            <a:noFill/>
          </a:ln>
          <a:effectLst>
            <a:softEdge rad="112500"/>
          </a:effectLst>
        </p:spPr>
      </p:pic>
    </p:spTree>
    <p:extLst>
      <p:ext uri="{BB962C8B-B14F-4D97-AF65-F5344CB8AC3E}">
        <p14:creationId xmlns:p14="http://schemas.microsoft.com/office/powerpoint/2010/main" val="111575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5" name="Title 5"/>
          <p:cNvSpPr>
            <a:spLocks noGrp="1"/>
          </p:cNvSpPr>
          <p:nvPr>
            <p:ph type="title"/>
          </p:nvPr>
        </p:nvSpPr>
        <p:spPr>
          <a:xfrm>
            <a:off x="3468624" y="0"/>
            <a:ext cx="6742176" cy="912033"/>
          </a:xfrm>
          <a:noFill/>
          <a:ln>
            <a:noFill/>
          </a:ln>
        </p:spPr>
        <p:txBody>
          <a:bodyPr>
            <a:normAutofit/>
          </a:bodyPr>
          <a:lstStyle/>
          <a:p>
            <a:pPr algn="l"/>
            <a:r>
              <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rPr>
              <a:t>Getting Ready for Kindergarten</a:t>
            </a:r>
          </a:p>
        </p:txBody>
      </p:sp>
      <p:sp>
        <p:nvSpPr>
          <p:cNvPr id="10" name="Rectangle 9"/>
          <p:cNvSpPr/>
          <p:nvPr/>
        </p:nvSpPr>
        <p:spPr>
          <a:xfrm>
            <a:off x="3472138" y="1147200"/>
            <a:ext cx="8719862" cy="4955203"/>
          </a:xfrm>
          <a:prstGeom prst="rect">
            <a:avLst/>
          </a:prstGeom>
        </p:spPr>
        <p:txBody>
          <a:bodyPr wrap="square" lIns="91440" tIns="45720" rIns="91440" bIns="45720" anchor="t">
            <a:spAutoFit/>
          </a:bodyPr>
          <a:lstStyle/>
          <a:p>
            <a:pPr algn="ctr"/>
            <a:r>
              <a:rPr lang="en-CA" sz="2800" b="1" dirty="0">
                <a:solidFill>
                  <a:schemeClr val="tx2">
                    <a:lumMod val="75000"/>
                  </a:schemeClr>
                </a:solidFill>
                <a:latin typeface="Calibri Light" panose="020F0302020204030204" pitchFamily="34" charset="0"/>
                <a:cs typeface="Calibri Light" panose="020F0302020204030204" pitchFamily="34" charset="0"/>
              </a:rPr>
              <a:t>Build your child’s independence by encouraging them to:</a:t>
            </a:r>
            <a:endParaRPr lang="en-US" sz="2800" dirty="0">
              <a:solidFill>
                <a:schemeClr val="tx2">
                  <a:lumMod val="75000"/>
                </a:schemeClr>
              </a:solidFill>
              <a:latin typeface="Calibri Light" panose="020F0302020204030204" pitchFamily="34" charset="0"/>
              <a:cs typeface="Calibri Light" panose="020F0302020204030204" pitchFamily="34" charset="0"/>
            </a:endParaRPr>
          </a:p>
          <a:p>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dress themselves (zippers, buttons, putting on shoes/boots) </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use the bathroom and wash their hands on their own </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put away toys and help in other small ways at home</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practice opening/closing snack containers and using a water bottle</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play games, take turns, share and compromise</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develop a consistent bedtime routine </a:t>
            </a:r>
          </a:p>
        </p:txBody>
      </p:sp>
    </p:spTree>
    <p:extLst>
      <p:ext uri="{BB962C8B-B14F-4D97-AF65-F5344CB8AC3E}">
        <p14:creationId xmlns:p14="http://schemas.microsoft.com/office/powerpoint/2010/main" val="177296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468624" y="235167"/>
            <a:ext cx="6742176" cy="912033"/>
          </a:xfrm>
          <a:noFill/>
          <a:ln>
            <a:noFill/>
          </a:ln>
        </p:spPr>
        <p:txBody>
          <a:bodyPr>
            <a:normAutofit/>
          </a:bodyPr>
          <a:lstStyle/>
          <a:p>
            <a:pPr algn="l"/>
            <a:r>
              <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rPr>
              <a:t>Getting Ready for Kindergarten</a:t>
            </a:r>
          </a:p>
        </p:txBody>
      </p:sp>
      <p:sp>
        <p:nvSpPr>
          <p:cNvPr id="2" name="Rectangle 1"/>
          <p:cNvSpPr/>
          <p:nvPr/>
        </p:nvSpPr>
        <p:spPr>
          <a:xfrm>
            <a:off x="3617080" y="1147200"/>
            <a:ext cx="7792933" cy="4493538"/>
          </a:xfrm>
          <a:prstGeom prst="rect">
            <a:avLst/>
          </a:prstGeom>
        </p:spPr>
        <p:txBody>
          <a:bodyPr wrap="square" lIns="91440" tIns="45720" rIns="91440" bIns="45720" anchor="t">
            <a:spAutoFit/>
          </a:bodyPr>
          <a:lstStyle/>
          <a:p>
            <a:pPr algn="ctr" fontAlgn="base"/>
            <a:r>
              <a:rPr lang="en-CA" sz="2800" b="1" i="0" dirty="0">
                <a:solidFill>
                  <a:schemeClr val="tx2">
                    <a:lumMod val="75000"/>
                  </a:schemeClr>
                </a:solidFill>
                <a:effectLst/>
                <a:latin typeface="Calibri Light" panose="020F0302020204030204" pitchFamily="34" charset="0"/>
                <a:cs typeface="Calibri Light" panose="020F0302020204030204" pitchFamily="34" charset="0"/>
              </a:rPr>
              <a:t>Read aloud to your child </a:t>
            </a:r>
            <a:r>
              <a:rPr lang="en-CA" sz="2800" b="1" i="0" u="sng" dirty="0">
                <a:solidFill>
                  <a:schemeClr val="tx2">
                    <a:lumMod val="75000"/>
                  </a:schemeClr>
                </a:solidFill>
                <a:effectLst/>
                <a:latin typeface="Calibri Light" panose="020F0302020204030204" pitchFamily="34" charset="0"/>
                <a:cs typeface="Calibri Light" panose="020F0302020204030204" pitchFamily="34" charset="0"/>
              </a:rPr>
              <a:t>every day</a:t>
            </a:r>
            <a:r>
              <a:rPr lang="en-CA" sz="2800" b="1" i="0" dirty="0">
                <a:solidFill>
                  <a:schemeClr val="tx2">
                    <a:lumMod val="75000"/>
                  </a:schemeClr>
                </a:solidFill>
                <a:effectLst/>
                <a:latin typeface="Calibri Light" panose="020F0302020204030204" pitchFamily="34" charset="0"/>
                <a:cs typeface="Calibri Light" panose="020F0302020204030204" pitchFamily="34" charset="0"/>
              </a:rPr>
              <a:t>:</a:t>
            </a:r>
            <a:r>
              <a:rPr lang="en-CA" sz="2800" b="0" i="0" dirty="0">
                <a:solidFill>
                  <a:schemeClr val="tx2">
                    <a:lumMod val="75000"/>
                  </a:schemeClr>
                </a:solidFill>
                <a:effectLst/>
                <a:latin typeface="Calibri Light" panose="020F0302020204030204" pitchFamily="34" charset="0"/>
                <a:cs typeface="Calibri Light" panose="020F0302020204030204" pitchFamily="34" charset="0"/>
              </a:rPr>
              <a:t> </a:t>
            </a:r>
            <a:endParaRPr lang="en-US" sz="2800" dirty="0">
              <a:solidFill>
                <a:schemeClr val="tx2">
                  <a:lumMod val="75000"/>
                </a:schemeClr>
              </a:solidFill>
              <a:latin typeface="Calibri Light" panose="020F0302020204030204" pitchFamily="34" charset="0"/>
              <a:cs typeface="Calibri Light" panose="020F0302020204030204" pitchFamily="34" charset="0"/>
            </a:endParaRPr>
          </a:p>
          <a:p>
            <a:pPr fontAlgn="base"/>
            <a:endParaRPr lang="en-CA" b="0" i="0" dirty="0">
              <a:solidFill>
                <a:srgbClr val="000000"/>
              </a:solidFill>
              <a:effectLst/>
              <a:latin typeface="Calibri Light" panose="020F0302020204030204" pitchFamily="34" charset="0"/>
              <a:cs typeface="Calibri Light" panose="020F0302020204030204" pitchFamily="34" charset="0"/>
            </a:endParaRPr>
          </a:p>
          <a:p>
            <a:pPr fontAlgn="base">
              <a:buFont typeface="Arial" panose="020B0604020202020204" pitchFamily="34" charset="0"/>
              <a:buChar char="•"/>
            </a:pPr>
            <a:r>
              <a:rPr lang="en-CA" sz="2400" dirty="0">
                <a:solidFill>
                  <a:srgbClr val="000000"/>
                </a:solidFill>
                <a:latin typeface="Calibri Light" panose="020F0302020204030204" pitchFamily="34" charset="0"/>
                <a:cs typeface="Calibri Light" panose="020F0302020204030204" pitchFamily="34" charset="0"/>
              </a:rPr>
              <a:t>  read stories together in </a:t>
            </a:r>
            <a:r>
              <a:rPr lang="en-CA" sz="2400" i="1" dirty="0">
                <a:solidFill>
                  <a:schemeClr val="tx2">
                    <a:lumMod val="75000"/>
                  </a:schemeClr>
                </a:solidFill>
                <a:latin typeface="Calibri Light" panose="020F0302020204030204" pitchFamily="34" charset="0"/>
                <a:cs typeface="Calibri Light" panose="020F0302020204030204" pitchFamily="34" charset="0"/>
              </a:rPr>
              <a:t>your home language </a:t>
            </a:r>
            <a:r>
              <a:rPr lang="en-CA" sz="2400" dirty="0">
                <a:solidFill>
                  <a:srgbClr val="000000"/>
                </a:solidFill>
                <a:latin typeface="Calibri Light" panose="020F0302020204030204" pitchFamily="34" charset="0"/>
                <a:cs typeface="Calibri Light" panose="020F0302020204030204" pitchFamily="34" charset="0"/>
              </a:rPr>
              <a:t>to help your</a:t>
            </a:r>
          </a:p>
          <a:p>
            <a:r>
              <a:rPr lang="en-CA" sz="2400" dirty="0">
                <a:solidFill>
                  <a:srgbClr val="000000"/>
                </a:solidFill>
                <a:latin typeface="Calibri Light" panose="020F0302020204030204" pitchFamily="34" charset="0"/>
                <a:cs typeface="Calibri Light" panose="020F0302020204030204" pitchFamily="34" charset="0"/>
              </a:rPr>
              <a:t>    child develop vocabulary, listening and speaking skills </a:t>
            </a:r>
          </a:p>
          <a:p>
            <a:pPr fontAlgn="base">
              <a:buFont typeface="Arial" panose="020B0604020202020204" pitchFamily="34" charset="0"/>
              <a:buChar char="•"/>
            </a:pPr>
            <a:endParaRPr lang="en-CA" sz="2400" dirty="0">
              <a:solidFill>
                <a:srgbClr val="000000"/>
              </a:solidFill>
              <a:latin typeface="Calibri Light" panose="020F0302020204030204" pitchFamily="34" charset="0"/>
              <a:cs typeface="Calibri Light" panose="020F0302020204030204" pitchFamily="34" charset="0"/>
            </a:endParaRPr>
          </a:p>
          <a:p>
            <a:pPr fontAlgn="base">
              <a:buFont typeface="Arial" panose="020B0604020202020204" pitchFamily="34" charset="0"/>
              <a:buChar char="•"/>
            </a:pPr>
            <a:r>
              <a:rPr lang="en-CA" sz="2400" dirty="0">
                <a:solidFill>
                  <a:srgbClr val="000000"/>
                </a:solidFill>
                <a:latin typeface="Calibri Light" panose="020F0302020204030204" pitchFamily="34" charset="0"/>
                <a:cs typeface="Calibri Light" panose="020F0302020204030204" pitchFamily="34" charset="0"/>
              </a:rPr>
              <a:t>  enjoy reading different types of books: picture books,</a:t>
            </a:r>
          </a:p>
          <a:p>
            <a:r>
              <a:rPr lang="en-CA" sz="2400" dirty="0">
                <a:solidFill>
                  <a:srgbClr val="000000"/>
                </a:solidFill>
                <a:latin typeface="Calibri Light" panose="020F0302020204030204" pitchFamily="34" charset="0"/>
                <a:cs typeface="Calibri Light" panose="020F0302020204030204" pitchFamily="34" charset="0"/>
              </a:rPr>
              <a:t>    information books, nursery rhymes, poetry </a:t>
            </a:r>
          </a:p>
          <a:p>
            <a:pPr fontAlgn="base">
              <a:buFont typeface="Arial" panose="020B0604020202020204" pitchFamily="34" charset="0"/>
              <a:buChar char="•"/>
            </a:pPr>
            <a:endParaRPr lang="en-CA" sz="2400" dirty="0">
              <a:solidFill>
                <a:srgbClr val="000000"/>
              </a:solidFill>
              <a:latin typeface="Calibri Light" panose="020F0302020204030204" pitchFamily="34" charset="0"/>
              <a:cs typeface="Calibri Light" panose="020F0302020204030204" pitchFamily="34" charset="0"/>
            </a:endParaRPr>
          </a:p>
          <a:p>
            <a:pPr fontAlgn="base">
              <a:buFont typeface="Arial" panose="020B0604020202020204" pitchFamily="34" charset="0"/>
              <a:buChar char="•"/>
            </a:pPr>
            <a:r>
              <a:rPr lang="en-CA" sz="2400" dirty="0">
                <a:solidFill>
                  <a:srgbClr val="000000"/>
                </a:solidFill>
                <a:latin typeface="Calibri Light" panose="020F0302020204030204" pitchFamily="34" charset="0"/>
                <a:cs typeface="Calibri Light" panose="020F0302020204030204" pitchFamily="34" charset="0"/>
              </a:rPr>
              <a:t>  encourage your child to talk about the pictures and stories </a:t>
            </a:r>
          </a:p>
          <a:p>
            <a:r>
              <a:rPr lang="en-CA" sz="2400" dirty="0">
                <a:solidFill>
                  <a:srgbClr val="000000"/>
                </a:solidFill>
                <a:latin typeface="Calibri Light" panose="020F0302020204030204" pitchFamily="34" charset="0"/>
                <a:cs typeface="Calibri Light" panose="020F0302020204030204" pitchFamily="34" charset="0"/>
              </a:rPr>
              <a:t>    as you read together </a:t>
            </a:r>
          </a:p>
          <a:p>
            <a:pPr fontAlgn="base">
              <a:buFont typeface="Arial" panose="020B0604020202020204" pitchFamily="34" charset="0"/>
              <a:buChar char="•"/>
            </a:pPr>
            <a:endParaRPr lang="en-CA" sz="2400" dirty="0">
              <a:solidFill>
                <a:srgbClr val="000000"/>
              </a:solidFill>
              <a:latin typeface="Calibri Light" panose="020F0302020204030204" pitchFamily="34" charset="0"/>
              <a:cs typeface="Calibri Light" panose="020F0302020204030204" pitchFamily="34" charset="0"/>
            </a:endParaRPr>
          </a:p>
          <a:p>
            <a:pPr fontAlgn="base">
              <a:buFont typeface="Arial" panose="020B0604020202020204" pitchFamily="34" charset="0"/>
              <a:buChar char="•"/>
            </a:pPr>
            <a:r>
              <a:rPr lang="en-CA" sz="2400" dirty="0">
                <a:solidFill>
                  <a:srgbClr val="000000"/>
                </a:solidFill>
                <a:latin typeface="Calibri Light" panose="020F0302020204030204" pitchFamily="34" charset="0"/>
                <a:cs typeface="Calibri Light" panose="020F0302020204030204" pitchFamily="34" charset="0"/>
              </a:rPr>
              <a:t>  visit your community library</a:t>
            </a:r>
          </a:p>
        </p:txBody>
      </p:sp>
    </p:spTree>
    <p:extLst>
      <p:ext uri="{BB962C8B-B14F-4D97-AF65-F5344CB8AC3E}">
        <p14:creationId xmlns:p14="http://schemas.microsoft.com/office/powerpoint/2010/main" val="254148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468624" y="235167"/>
            <a:ext cx="6742176" cy="912033"/>
          </a:xfrm>
          <a:noFill/>
          <a:ln>
            <a:noFill/>
          </a:ln>
        </p:spPr>
        <p:txBody>
          <a:bodyPr>
            <a:normAutofit/>
          </a:bodyPr>
          <a:lstStyle/>
          <a:p>
            <a:pPr algn="l"/>
            <a:r>
              <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rPr>
              <a:t>Getting Ready for Kindergarten</a:t>
            </a:r>
          </a:p>
        </p:txBody>
      </p:sp>
      <p:sp>
        <p:nvSpPr>
          <p:cNvPr id="9" name="Rectangle 8"/>
          <p:cNvSpPr/>
          <p:nvPr/>
        </p:nvSpPr>
        <p:spPr>
          <a:xfrm>
            <a:off x="3587157" y="1382367"/>
            <a:ext cx="8255864" cy="4739759"/>
          </a:xfrm>
          <a:prstGeom prst="rect">
            <a:avLst/>
          </a:prstGeom>
        </p:spPr>
        <p:txBody>
          <a:bodyPr wrap="square" lIns="91440" tIns="45720" rIns="91440" bIns="45720" anchor="t">
            <a:spAutoFit/>
          </a:bodyPr>
          <a:lstStyle/>
          <a:p>
            <a:pPr algn="ctr"/>
            <a:r>
              <a:rPr lang="en-CA" sz="2400" b="1" dirty="0">
                <a:solidFill>
                  <a:schemeClr val="tx2">
                    <a:lumMod val="75000"/>
                  </a:schemeClr>
                </a:solidFill>
                <a:latin typeface="Calibri Light" panose="020F0302020204030204" pitchFamily="34" charset="0"/>
                <a:cs typeface="Calibri Light" panose="020F0302020204030204" pitchFamily="34" charset="0"/>
              </a:rPr>
              <a:t>Make time to talk with your child about everyday activities:</a:t>
            </a:r>
            <a:r>
              <a:rPr lang="en-CA" sz="2400" dirty="0">
                <a:solidFill>
                  <a:schemeClr val="tx2">
                    <a:lumMod val="75000"/>
                  </a:schemeClr>
                </a:solidFill>
                <a:latin typeface="Calibri Light" panose="020F0302020204030204" pitchFamily="34" charset="0"/>
                <a:cs typeface="Calibri Light" panose="020F0302020204030204" pitchFamily="34" charset="0"/>
              </a:rPr>
              <a:t>  </a:t>
            </a:r>
            <a:endParaRPr lang="en-US" dirty="0">
              <a:solidFill>
                <a:schemeClr val="tx2">
                  <a:lumMod val="75000"/>
                </a:schemeClr>
              </a:solidFill>
              <a:latin typeface="Calibri Light" panose="020F0302020204030204" pitchFamily="34" charset="0"/>
              <a:cs typeface="Calibri Light" panose="020F0302020204030204" pitchFamily="34" charset="0"/>
            </a:endParaRPr>
          </a:p>
          <a:p>
            <a:endParaRPr lang="en-CA" sz="2000" dirty="0">
              <a:solidFill>
                <a:schemeClr val="accent6">
                  <a:lumMod val="75000"/>
                </a:schemeClr>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share special activities together, such as walks to the park</a:t>
            </a:r>
          </a:p>
          <a:p>
            <a:pPr marL="285750" indent="-285750">
              <a:buFont typeface="Arial" panose="020B0604020202020204" pitchFamily="34" charset="0"/>
              <a:buChar char="•"/>
            </a:pPr>
            <a:endParaRPr lang="en-CA"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talk about what you are seeing and doing </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talk, read, sing and play in your </a:t>
            </a:r>
            <a:r>
              <a:rPr lang="en-CA" sz="2400" i="1" dirty="0">
                <a:solidFill>
                  <a:schemeClr val="tx2">
                    <a:lumMod val="75000"/>
                  </a:schemeClr>
                </a:solidFill>
                <a:latin typeface="Calibri Light" panose="020F0302020204030204" pitchFamily="34" charset="0"/>
                <a:cs typeface="Calibri Light" panose="020F0302020204030204" pitchFamily="34" charset="0"/>
              </a:rPr>
              <a:t>home language </a:t>
            </a:r>
            <a:r>
              <a:rPr lang="en-CA" sz="2400" dirty="0">
                <a:latin typeface="Calibri Light" panose="020F0302020204030204" pitchFamily="34" charset="0"/>
                <a:cs typeface="Calibri Light" panose="020F0302020204030204" pitchFamily="34" charset="0"/>
              </a:rPr>
              <a:t>every day </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praise children for their efforts and courage to overcome setbacks</a:t>
            </a:r>
          </a:p>
          <a:p>
            <a:pPr marL="285750" indent="-285750">
              <a:buFont typeface="Arial" panose="020B0604020202020204" pitchFamily="34" charset="0"/>
              <a:buChar char="•"/>
            </a:pPr>
            <a:endParaRPr lang="en-CA" sz="24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CA" sz="2400" dirty="0">
                <a:latin typeface="Calibri Light" panose="020F0302020204030204" pitchFamily="34" charset="0"/>
                <a:cs typeface="Calibri Light" panose="020F0302020204030204" pitchFamily="34" charset="0"/>
              </a:rPr>
              <a:t>talk about how it is okay to make mistakes and that this is how we all learn</a:t>
            </a:r>
          </a:p>
        </p:txBody>
      </p:sp>
    </p:spTree>
    <p:extLst>
      <p:ext uri="{BB962C8B-B14F-4D97-AF65-F5344CB8AC3E}">
        <p14:creationId xmlns:p14="http://schemas.microsoft.com/office/powerpoint/2010/main" val="101520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01300"/>
            <a:ext cx="6593720" cy="912033"/>
          </a:xfrm>
          <a:noFill/>
          <a:ln>
            <a:no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Additional Resources for Families</a:t>
            </a:r>
            <a:endPar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sp>
        <p:nvSpPr>
          <p:cNvPr id="3" name="Rectangle 2"/>
          <p:cNvSpPr/>
          <p:nvPr/>
        </p:nvSpPr>
        <p:spPr>
          <a:xfrm>
            <a:off x="4537505" y="6253882"/>
            <a:ext cx="184731" cy="369332"/>
          </a:xfrm>
          <a:prstGeom prst="rect">
            <a:avLst/>
          </a:prstGeom>
        </p:spPr>
        <p:txBody>
          <a:bodyPr wrap="none" lIns="91440" tIns="45720" rIns="91440" bIns="45720" anchor="t">
            <a:spAutoFit/>
          </a:bodyPr>
          <a:lstStyle/>
          <a:p>
            <a:endParaRPr lang="en-CA">
              <a:solidFill>
                <a:srgbClr val="FF0000"/>
              </a:solidFill>
              <a:cs typeface="Calibri"/>
            </a:endParaRPr>
          </a:p>
        </p:txBody>
      </p:sp>
      <p:sp>
        <p:nvSpPr>
          <p:cNvPr id="2" name="Rectangle 1"/>
          <p:cNvSpPr/>
          <p:nvPr/>
        </p:nvSpPr>
        <p:spPr>
          <a:xfrm>
            <a:off x="3617080" y="1305341"/>
            <a:ext cx="8405586" cy="4524315"/>
          </a:xfrm>
          <a:prstGeom prst="rect">
            <a:avLst/>
          </a:prstGeom>
        </p:spPr>
        <p:txBody>
          <a:bodyPr wrap="square" lIns="91440" tIns="45720" rIns="91440" bIns="45720" anchor="t">
            <a:spAutoFit/>
          </a:bodyPr>
          <a:lstStyle/>
          <a:p>
            <a:r>
              <a:rPr lang="en-CA" dirty="0">
                <a:latin typeface="Calibri Light" panose="020F0302020204030204" pitchFamily="34" charset="0"/>
                <a:ea typeface="+mn-lt"/>
                <a:cs typeface="Calibri Light" panose="020F0302020204030204" pitchFamily="34" charset="0"/>
              </a:rPr>
              <a:t>Ideas for Parents: </a:t>
            </a:r>
            <a:r>
              <a:rPr lang="en-CA" dirty="0">
                <a:latin typeface="Calibri Light" panose="020F0302020204030204" pitchFamily="34" charset="0"/>
                <a:ea typeface="+mn-lt"/>
                <a:cs typeface="Calibri Light" panose="020F0302020204030204" pitchFamily="34" charset="0"/>
                <a:hlinkClick r:id="rId4"/>
              </a:rPr>
              <a:t>https://www.cbe.ab.ca/programs/kindergarten/Documents/Ideas-for-Parents.pdf</a:t>
            </a:r>
            <a:endParaRPr lang="en-CA" dirty="0">
              <a:latin typeface="Calibri Light" panose="020F0302020204030204" pitchFamily="34" charset="0"/>
              <a:cs typeface="Calibri Light" panose="020F0302020204030204" pitchFamily="34" charset="0"/>
            </a:endParaRPr>
          </a:p>
          <a:p>
            <a:endParaRPr lang="en-CA" dirty="0">
              <a:latin typeface="Calibri Light" panose="020F0302020204030204" pitchFamily="34" charset="0"/>
              <a:cs typeface="Calibri Light" panose="020F0302020204030204" pitchFamily="34" charset="0"/>
            </a:endParaRPr>
          </a:p>
          <a:p>
            <a:r>
              <a:rPr lang="en-CA" dirty="0">
                <a:latin typeface="Calibri Light" panose="020F0302020204030204" pitchFamily="34" charset="0"/>
                <a:cs typeface="Calibri Light" panose="020F0302020204030204" pitchFamily="34" charset="0"/>
              </a:rPr>
              <a:t>The Calgary Public Library Top Tips for Kindergarten Readiness:</a:t>
            </a:r>
          </a:p>
          <a:p>
            <a:r>
              <a:rPr lang="en-CA" dirty="0">
                <a:latin typeface="Calibri Light" panose="020F0302020204030204" pitchFamily="34" charset="0"/>
                <a:cs typeface="Calibri Light" panose="020F0302020204030204" pitchFamily="34" charset="0"/>
              </a:rPr>
              <a:t> </a:t>
            </a:r>
            <a:r>
              <a:rPr lang="en-CA" dirty="0">
                <a:latin typeface="Calibri Light" panose="020F0302020204030204" pitchFamily="34" charset="0"/>
                <a:cs typeface="Calibri Light" panose="020F0302020204030204" pitchFamily="34" charset="0"/>
                <a:hlinkClick r:id="rId5"/>
              </a:rPr>
              <a:t>https://calgarylibrary.ca/library-news/kitchen-table-classroom-kindergarten-readiness/</a:t>
            </a:r>
            <a:endParaRPr lang="en-CA" dirty="0">
              <a:latin typeface="Calibri Light" panose="020F0302020204030204" pitchFamily="34" charset="0"/>
              <a:cs typeface="Calibri Light" panose="020F0302020204030204" pitchFamily="34" charset="0"/>
            </a:endParaRPr>
          </a:p>
          <a:p>
            <a:endParaRPr lang="en-CA" dirty="0">
              <a:latin typeface="Calibri Light" panose="020F0302020204030204" pitchFamily="34" charset="0"/>
              <a:cs typeface="Calibri Light" panose="020F0302020204030204" pitchFamily="34" charset="0"/>
            </a:endParaRPr>
          </a:p>
          <a:p>
            <a:r>
              <a:rPr lang="en-CA" dirty="0">
                <a:latin typeface="Calibri Light" panose="020F0302020204030204" pitchFamily="34" charset="0"/>
                <a:cs typeface="Calibri Light" panose="020F0302020204030204" pitchFamily="34" charset="0"/>
              </a:rPr>
              <a:t>The Calgary Public Library Kindergarten Booklist: </a:t>
            </a:r>
            <a:r>
              <a:rPr lang="en-CA" dirty="0">
                <a:latin typeface="Calibri Light" panose="020F0302020204030204" pitchFamily="34" charset="0"/>
                <a:cs typeface="Calibri Light" panose="020F0302020204030204" pitchFamily="34" charset="0"/>
                <a:hlinkClick r:id="rId6"/>
              </a:rPr>
              <a:t>https://calgary.bibliocommons.com/list/share/393767397_calgarylibrary_kids/1859193931_books_to_get_ready_for_kindergarten?_ga=2.167944481.1601611572.1619640025-939542020.1599601380</a:t>
            </a:r>
            <a:endParaRPr lang="en-CA" dirty="0">
              <a:latin typeface="Calibri Light" panose="020F0302020204030204" pitchFamily="34" charset="0"/>
              <a:cs typeface="Calibri Light" panose="020F0302020204030204" pitchFamily="34" charset="0"/>
            </a:endParaRPr>
          </a:p>
          <a:p>
            <a:endParaRPr lang="en-CA" dirty="0">
              <a:latin typeface="Calibri Light" panose="020F0302020204030204" pitchFamily="34" charset="0"/>
              <a:cs typeface="Calibri Light" panose="020F0302020204030204" pitchFamily="34" charset="0"/>
            </a:endParaRPr>
          </a:p>
          <a:p>
            <a:r>
              <a:rPr lang="en-CA" dirty="0">
                <a:latin typeface="Calibri Light" panose="020F0302020204030204" pitchFamily="34" charset="0"/>
                <a:ea typeface="+mn-lt"/>
                <a:cs typeface="Calibri Light" panose="020F0302020204030204" pitchFamily="34" charset="0"/>
              </a:rPr>
              <a:t>I’m Ready book: Parent Resource: </a:t>
            </a:r>
            <a:r>
              <a:rPr lang="en-CA" dirty="0">
                <a:latin typeface="Calibri Light" panose="020F0302020204030204" pitchFamily="34" charset="0"/>
                <a:ea typeface="+mn-lt"/>
                <a:cs typeface="Calibri Light" panose="020F0302020204030204" pitchFamily="34" charset="0"/>
                <a:hlinkClick r:id="rId7"/>
              </a:rPr>
              <a:t>https://calgaryreads.com/wp-content/uploads/2020/02/F2KD_ImReadyBooklet_GENERIC.pdf</a:t>
            </a:r>
            <a:endParaRPr lang="en-CA" dirty="0">
              <a:latin typeface="Calibri Light" panose="020F0302020204030204" pitchFamily="34" charset="0"/>
              <a:cs typeface="Calibri Light" panose="020F0302020204030204" pitchFamily="34" charset="0"/>
            </a:endParaRPr>
          </a:p>
          <a:p>
            <a:endParaRPr lang="en-CA" dirty="0">
              <a:latin typeface="Calibri Light" panose="020F0302020204030204" pitchFamily="34" charset="0"/>
              <a:cs typeface="Calibri Light" panose="020F0302020204030204" pitchFamily="34" charset="0"/>
            </a:endParaRPr>
          </a:p>
          <a:p>
            <a:r>
              <a:rPr lang="en-CA" dirty="0">
                <a:latin typeface="Calibri Light" panose="020F0302020204030204" pitchFamily="34" charset="0"/>
                <a:cs typeface="Calibri Light" panose="020F0302020204030204" pitchFamily="34" charset="0"/>
              </a:rPr>
              <a:t>I’m Ready for Screens book - Parent Resource: </a:t>
            </a:r>
            <a:r>
              <a:rPr lang="en-CA" dirty="0">
                <a:latin typeface="Calibri Light" panose="020F0302020204030204" pitchFamily="34" charset="0"/>
                <a:cs typeface="Calibri Light" panose="020F0302020204030204" pitchFamily="34" charset="0"/>
                <a:hlinkClick r:id="rId8"/>
              </a:rPr>
              <a:t>https://banff.ca/DocumentCenter/View/11018/ImReadyForScreens_English</a:t>
            </a:r>
            <a:endParaRPr lang="en-CA"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6901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763342" y="288032"/>
            <a:ext cx="7368484" cy="792434"/>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PT Sans"/>
              <a:buNone/>
            </a:pPr>
            <a:r>
              <a:rPr lang="en-CA" sz="3600" b="1" i="0" u="none" strike="noStrike" cap="none" dirty="0">
                <a:solidFill>
                  <a:srgbClr val="00B0F0"/>
                </a:solidFill>
                <a:latin typeface="Calibri Light" panose="020F0302020204030204" pitchFamily="34" charset="0"/>
                <a:ea typeface="PT Sans"/>
                <a:cs typeface="Calibri Light" panose="020F0302020204030204" pitchFamily="34" charset="0"/>
                <a:sym typeface="PT Sans"/>
              </a:rPr>
              <a:t>French Immersion Programming</a:t>
            </a:r>
          </a:p>
        </p:txBody>
      </p:sp>
      <p:sp>
        <p:nvSpPr>
          <p:cNvPr id="134" name="Shape 134"/>
          <p:cNvSpPr txBox="1">
            <a:spLocks noGrp="1"/>
          </p:cNvSpPr>
          <p:nvPr>
            <p:ph type="body" idx="1"/>
          </p:nvPr>
        </p:nvSpPr>
        <p:spPr>
          <a:xfrm>
            <a:off x="2925597" y="1398846"/>
            <a:ext cx="9043973" cy="4060902"/>
          </a:xfrm>
          <a:prstGeom prst="rect">
            <a:avLst/>
          </a:prstGeom>
          <a:noFill/>
          <a:ln>
            <a:noFill/>
          </a:ln>
        </p:spPr>
        <p:txBody>
          <a:bodyPr lIns="91425" tIns="45700" rIns="91425" bIns="45700" anchor="ctr" anchorCtr="0">
            <a:noAutofit/>
          </a:bodyPr>
          <a:lstStyle/>
          <a:p>
            <a:pPr marL="342900" lvl="0" indent="-342900">
              <a:spcBef>
                <a:spcPts val="0"/>
              </a:spcBef>
              <a:buSzPct val="100000"/>
              <a:buFont typeface="Arial"/>
              <a:buChar char="•"/>
            </a:pPr>
            <a:endParaRPr lang="en-CA" dirty="0">
              <a:latin typeface="Calibri Light" panose="020F0302020204030204" pitchFamily="34" charset="0"/>
              <a:cs typeface="Calibri Light" panose="020F0302020204030204" pitchFamily="34" charset="0"/>
            </a:endParaRPr>
          </a:p>
          <a:p>
            <a:pPr marL="342900" lvl="0" indent="-342900">
              <a:spcBef>
                <a:spcPts val="0"/>
              </a:spcBef>
              <a:buSzPct val="100000"/>
              <a:buFont typeface="Arial"/>
              <a:buChar char="•"/>
            </a:pPr>
            <a:r>
              <a:rPr lang="en-CA" dirty="0">
                <a:latin typeface="Calibri Light" panose="020F0302020204030204" pitchFamily="34" charset="0"/>
                <a:cs typeface="Calibri Light" panose="020F0302020204030204" pitchFamily="34" charset="0"/>
              </a:rPr>
              <a:t>A program designed specifically for students whose first language is </a:t>
            </a:r>
            <a:r>
              <a:rPr lang="en-CA" i="1" dirty="0">
                <a:latin typeface="Calibri Light" panose="020F0302020204030204" pitchFamily="34" charset="0"/>
                <a:cs typeface="Calibri Light" panose="020F0302020204030204" pitchFamily="34" charset="0"/>
              </a:rPr>
              <a:t>not</a:t>
            </a:r>
            <a:r>
              <a:rPr lang="en-CA" dirty="0">
                <a:latin typeface="Calibri Light" panose="020F0302020204030204" pitchFamily="34" charset="0"/>
                <a:cs typeface="Calibri Light" panose="020F0302020204030204" pitchFamily="34" charset="0"/>
              </a:rPr>
              <a:t> French </a:t>
            </a:r>
          </a:p>
          <a:p>
            <a:pPr marL="342900" lvl="0" indent="-342900">
              <a:buSzPct val="100000"/>
              <a:buFont typeface="Arial"/>
              <a:buChar char="•"/>
            </a:pPr>
            <a:r>
              <a:rPr lang="en-CA" dirty="0">
                <a:latin typeface="Calibri Light" panose="020F0302020204030204" pitchFamily="34" charset="0"/>
                <a:cs typeface="Calibri Light" panose="020F0302020204030204" pitchFamily="34" charset="0"/>
              </a:rPr>
              <a:t>Offers fluency in both of Canada’s official languages</a:t>
            </a:r>
          </a:p>
          <a:p>
            <a:pPr marL="342900" lvl="0" indent="-342900">
              <a:buSzPct val="100000"/>
              <a:buFont typeface="Arial"/>
              <a:buChar char="•"/>
            </a:pPr>
            <a:r>
              <a:rPr lang="en-CA" dirty="0">
                <a:latin typeface="Calibri Light" panose="020F0302020204030204" pitchFamily="34" charset="0"/>
                <a:cs typeface="Calibri Light" panose="020F0302020204030204" pitchFamily="34" charset="0"/>
              </a:rPr>
              <a:t>Is a gateway for national and international opportunities</a:t>
            </a:r>
          </a:p>
          <a:p>
            <a:pPr marL="342900" lvl="0" indent="-342900">
              <a:buSzPct val="100000"/>
              <a:buFont typeface="Arial"/>
              <a:buChar char="•"/>
            </a:pPr>
            <a:r>
              <a:rPr lang="en-CA" dirty="0">
                <a:latin typeface="Calibri Light" panose="020F0302020204030204" pitchFamily="34" charset="0"/>
                <a:cs typeface="Calibri Light" panose="020F0302020204030204" pitchFamily="34" charset="0"/>
              </a:rPr>
              <a:t>Increases self-esteem and pride in knowing another language</a:t>
            </a:r>
          </a:p>
          <a:p>
            <a:pPr marL="342900" lvl="0" indent="-342900">
              <a:buSzPct val="100000"/>
              <a:buFont typeface="Arial"/>
              <a:buChar char="•"/>
            </a:pPr>
            <a:r>
              <a:rPr lang="en-CA" dirty="0">
                <a:latin typeface="Calibri Light" panose="020F0302020204030204" pitchFamily="34" charset="0"/>
                <a:cs typeface="Calibri Light" panose="020F0302020204030204" pitchFamily="34" charset="0"/>
              </a:rPr>
              <a:t>Enhances problem-solving abilities</a:t>
            </a:r>
          </a:p>
          <a:p>
            <a:pPr marL="342900" lvl="0" indent="-342900">
              <a:buSzPct val="100000"/>
              <a:buFont typeface="Arial"/>
              <a:buChar char="•"/>
            </a:pPr>
            <a:r>
              <a:rPr lang="en-CA" dirty="0">
                <a:latin typeface="Calibri Light" panose="020F0302020204030204" pitchFamily="34" charset="0"/>
                <a:cs typeface="Calibri Light" panose="020F0302020204030204" pitchFamily="34" charset="0"/>
              </a:rPr>
              <a:t>Improves literacy skills in English</a:t>
            </a:r>
          </a:p>
        </p:txBody>
      </p:sp>
      <p:pic>
        <p:nvPicPr>
          <p:cNvPr id="2" name="Picture 1"/>
          <p:cNvPicPr>
            <a:picLocks noChangeAspect="1"/>
          </p:cNvPicPr>
          <p:nvPr/>
        </p:nvPicPr>
        <p:blipFill>
          <a:blip r:embed="rId3"/>
          <a:stretch>
            <a:fillRect/>
          </a:stretch>
        </p:blipFill>
        <p:spPr>
          <a:xfrm>
            <a:off x="670873" y="0"/>
            <a:ext cx="1944793" cy="6858594"/>
          </a:xfrm>
          <a:prstGeom prst="rect">
            <a:avLst/>
          </a:prstGeom>
        </p:spPr>
      </p:pic>
    </p:spTree>
    <p:extLst>
      <p:ext uri="{BB962C8B-B14F-4D97-AF65-F5344CB8AC3E}">
        <p14:creationId xmlns:p14="http://schemas.microsoft.com/office/powerpoint/2010/main" val="760409690"/>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5" name="Title 5"/>
          <p:cNvSpPr>
            <a:spLocks noGrp="1"/>
          </p:cNvSpPr>
          <p:nvPr>
            <p:ph type="title"/>
          </p:nvPr>
        </p:nvSpPr>
        <p:spPr>
          <a:xfrm>
            <a:off x="3468624" y="0"/>
            <a:ext cx="6742176" cy="912033"/>
          </a:xfrm>
          <a:noFill/>
          <a:ln>
            <a:noFill/>
          </a:ln>
        </p:spPr>
        <p:txBody>
          <a:bodyPr>
            <a:normAutofit/>
          </a:bodyPr>
          <a:lstStyle/>
          <a:p>
            <a:pPr algn="l"/>
            <a:r>
              <a:rPr lang="en-US" sz="4000" b="1" dirty="0">
                <a:solidFill>
                  <a:srgbClr val="00B0F0"/>
                </a:solidFill>
                <a:latin typeface="Calibri Light" panose="020F0302020204030204" pitchFamily="34" charset="0"/>
                <a:ea typeface="Verdana"/>
                <a:cs typeface="Calibri Light" panose="020F0302020204030204" pitchFamily="34" charset="0"/>
              </a:rPr>
              <a:t>Helpful Resources</a:t>
            </a:r>
            <a:endParaRPr lang="en-US" sz="40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sp>
        <p:nvSpPr>
          <p:cNvPr id="2" name="Rectangle 1"/>
          <p:cNvSpPr/>
          <p:nvPr/>
        </p:nvSpPr>
        <p:spPr>
          <a:xfrm>
            <a:off x="3593884" y="974980"/>
            <a:ext cx="8862932" cy="4216539"/>
          </a:xfrm>
          <a:prstGeom prst="rect">
            <a:avLst/>
          </a:prstGeom>
        </p:spPr>
        <p:txBody>
          <a:bodyPr wrap="square">
            <a:spAutoFit/>
          </a:bodyPr>
          <a:lstStyle/>
          <a:p>
            <a:pPr marL="342900" lvl="0" indent="-342900">
              <a:buFont typeface="Arial"/>
              <a:buChar char="•"/>
            </a:pPr>
            <a:r>
              <a:rPr lang="en-CA" sz="3200" dirty="0">
                <a:latin typeface="Calibri Light" panose="020F0302020204030204" pitchFamily="34" charset="0"/>
                <a:cs typeface="Calibri Light" panose="020F0302020204030204" pitchFamily="34" charset="0"/>
              </a:rPr>
              <a:t>Canadian Parents for French in Alberta</a:t>
            </a:r>
          </a:p>
          <a:p>
            <a:pPr lvl="0"/>
            <a:r>
              <a:rPr lang="en-CA" sz="3200" dirty="0">
                <a:latin typeface="Calibri Light" panose="020F0302020204030204" pitchFamily="34" charset="0"/>
                <a:cs typeface="Calibri Light" panose="020F0302020204030204" pitchFamily="34" charset="0"/>
              </a:rPr>
              <a:t> </a:t>
            </a:r>
            <a:r>
              <a:rPr lang="en-CA" sz="2200" u="sng" dirty="0">
                <a:solidFill>
                  <a:schemeClr val="hlink"/>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http://cpfalta.ab.ca</a:t>
            </a:r>
            <a:endParaRPr lang="en-CA" sz="2200" u="sng" dirty="0">
              <a:solidFill>
                <a:schemeClr val="hlink"/>
              </a:solidFill>
              <a:latin typeface="Calibri Light" panose="020F0302020204030204" pitchFamily="34" charset="0"/>
              <a:cs typeface="Calibri Light" panose="020F0302020204030204" pitchFamily="34" charset="0"/>
            </a:endParaRPr>
          </a:p>
          <a:p>
            <a:pPr>
              <a:spcBef>
                <a:spcPts val="0"/>
              </a:spcBef>
            </a:pPr>
            <a:endParaRPr lang="en-CA" sz="3200" u="sng" dirty="0">
              <a:solidFill>
                <a:schemeClr val="hlink"/>
              </a:solidFill>
              <a:latin typeface="Calibri Light" panose="020F0302020204030204" pitchFamily="34" charset="0"/>
              <a:cs typeface="Calibri Light" panose="020F0302020204030204" pitchFamily="34" charset="0"/>
              <a:hlinkClick r:id="rId5" invalidUrl="http://">
                <a:extLst>
                  <a:ext uri="{A12FA001-AC4F-418D-AE19-62706E023703}">
                    <ahyp:hlinkClr xmlns:ahyp="http://schemas.microsoft.com/office/drawing/2018/hyperlinkcolor" xmlns="" val="tx"/>
                  </a:ext>
                </a:extLst>
              </a:hlinkClick>
            </a:endParaRPr>
          </a:p>
          <a:p>
            <a:pPr marL="342900" lvl="0" indent="-342900">
              <a:buFont typeface="Arial"/>
              <a:buChar char="•"/>
            </a:pPr>
            <a:r>
              <a:rPr lang="en-CA" sz="3200" dirty="0">
                <a:latin typeface="Calibri Light" panose="020F0302020204030204" pitchFamily="34" charset="0"/>
                <a:cs typeface="Calibri Light" panose="020F0302020204030204" pitchFamily="34" charset="0"/>
              </a:rPr>
              <a:t>A handbook for Parents</a:t>
            </a:r>
          </a:p>
          <a:p>
            <a:pPr lvl="0"/>
            <a:r>
              <a:rPr lang="en-CA" sz="2200" u="sng" dirty="0">
                <a:solidFill>
                  <a:schemeClr val="hlink"/>
                </a:solidFill>
                <a:latin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xmlns="" val="tx"/>
                    </a:ext>
                  </a:extLst>
                </a:hlinkClick>
              </a:rPr>
              <a:t>http://www.learnalberta.ca/content/mychildslearning/</a:t>
            </a:r>
            <a:endParaRPr lang="en-CA" sz="2200" u="sng" dirty="0">
              <a:solidFill>
                <a:schemeClr val="hlink"/>
              </a:solidFill>
              <a:latin typeface="Calibri Light" panose="020F0302020204030204" pitchFamily="34" charset="0"/>
              <a:cs typeface="Calibri Light" panose="020F0302020204030204" pitchFamily="34" charset="0"/>
            </a:endParaRPr>
          </a:p>
          <a:p>
            <a:pPr>
              <a:spcBef>
                <a:spcPts val="0"/>
              </a:spcBef>
            </a:pPr>
            <a:endParaRPr lang="en-CA" sz="3200" u="sng" dirty="0">
              <a:solidFill>
                <a:schemeClr val="hlink"/>
              </a:solidFill>
              <a:latin typeface="Calibri Light" panose="020F0302020204030204" pitchFamily="34" charset="0"/>
              <a:cs typeface="Calibri Light" panose="020F0302020204030204" pitchFamily="34" charset="0"/>
              <a:hlinkClick r:id="rId7" invalidUrl="http://">
                <a:extLst>
                  <a:ext uri="{A12FA001-AC4F-418D-AE19-62706E023703}">
                    <ahyp:hlinkClr xmlns:ahyp="http://schemas.microsoft.com/office/drawing/2018/hyperlinkcolor" xmlns="" val="tx"/>
                  </a:ext>
                </a:extLst>
              </a:hlinkClick>
            </a:endParaRPr>
          </a:p>
          <a:p>
            <a:pPr marL="342900" indent="-342900">
              <a:spcBef>
                <a:spcPts val="0"/>
              </a:spcBef>
              <a:buFont typeface="Arial"/>
              <a:buChar char="•"/>
            </a:pPr>
            <a:r>
              <a:rPr lang="en-CA" sz="3200" dirty="0">
                <a:latin typeface="Calibri Light" panose="020F0302020204030204" pitchFamily="34" charset="0"/>
                <a:cs typeface="Calibri Light" panose="020F0302020204030204" pitchFamily="34" charset="0"/>
              </a:rPr>
              <a:t>Alberta Education’s Guide: Yes, You Can Help!</a:t>
            </a:r>
          </a:p>
          <a:p>
            <a:pPr>
              <a:spcBef>
                <a:spcPts val="0"/>
              </a:spcBef>
            </a:pPr>
            <a:r>
              <a:rPr lang="en-CA" sz="3200" dirty="0">
                <a:latin typeface="Calibri Light" panose="020F0302020204030204" pitchFamily="34" charset="0"/>
                <a:cs typeface="Calibri Light" panose="020F0302020204030204" pitchFamily="34" charset="0"/>
              </a:rPr>
              <a:t>A Guide for French Immersion Parents </a:t>
            </a:r>
            <a:r>
              <a:rPr lang="en-CA" sz="2200" u="sng" dirty="0">
                <a:solidFill>
                  <a:schemeClr val="hlink"/>
                </a:solidFill>
                <a:latin typeface="Calibri Light" panose="020F0302020204030204" pitchFamily="34" charset="0"/>
                <a:ea typeface="Arial"/>
                <a:cs typeface="Calibri Light" panose="020F0302020204030204" pitchFamily="34" charset="0"/>
                <a:sym typeface="Arial"/>
                <a:hlinkClick r:id="rId8"/>
              </a:rPr>
              <a:t>https://archive.education.alberta.ca/parents/resources/</a:t>
            </a:r>
            <a:r>
              <a:rPr lang="en-CA" sz="2200" u="sng" dirty="0">
                <a:solidFill>
                  <a:schemeClr val="hlink"/>
                </a:solidFill>
                <a:latin typeface="Calibri Light" panose="020F0302020204030204" pitchFamily="34" charset="0"/>
                <a:ea typeface="Arial"/>
                <a:cs typeface="Calibri Light" panose="020F0302020204030204" pitchFamily="34" charset="0"/>
                <a:sym typeface="Arial"/>
                <a:hlinkClick r:id="rId9">
                  <a:extLst>
                    <a:ext uri="{A12FA001-AC4F-418D-AE19-62706E023703}">
                      <ahyp:hlinkClr xmlns:ahyp="http://schemas.microsoft.com/office/drawing/2018/hyperlinkcolor" xmlns="" val="tx"/>
                    </a:ext>
                  </a:extLst>
                </a:hlinkClick>
              </a:rPr>
              <a:t>youcanhelp/</a:t>
            </a:r>
            <a:endParaRPr lang="en-CA" sz="2200" u="sng" dirty="0">
              <a:solidFill>
                <a:schemeClr val="hlink"/>
              </a:solidFill>
              <a:latin typeface="Calibri Light" panose="020F0302020204030204" pitchFamily="34" charset="0"/>
              <a:ea typeface="Arial"/>
              <a:cs typeface="Calibri Light" panose="020F0302020204030204" pitchFamily="34" charset="0"/>
              <a:hlinkClick r:id="rId9">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val="38856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34" y="0"/>
            <a:ext cx="1944624" cy="6858000"/>
          </a:xfrm>
          <a:prstGeom prst="rect">
            <a:avLst/>
          </a:prstGeom>
        </p:spPr>
      </p:pic>
      <p:sp>
        <p:nvSpPr>
          <p:cNvPr id="6" name="Title 5"/>
          <p:cNvSpPr>
            <a:spLocks noGrp="1"/>
          </p:cNvSpPr>
          <p:nvPr>
            <p:ph type="title"/>
          </p:nvPr>
        </p:nvSpPr>
        <p:spPr>
          <a:xfrm>
            <a:off x="2653797" y="235167"/>
            <a:ext cx="9403501" cy="912033"/>
          </a:xfrm>
          <a:noFill/>
          <a:ln>
            <a:noFill/>
          </a:ln>
        </p:spPr>
        <p:txBody>
          <a:bodyPr>
            <a:normAutofit/>
          </a:bodyPr>
          <a:lstStyle/>
          <a:p>
            <a:pPr algn="l"/>
            <a:r>
              <a:rPr lang="en-US" sz="3600" b="1" dirty="0" err="1">
                <a:solidFill>
                  <a:srgbClr val="00B0F0"/>
                </a:solidFill>
                <a:latin typeface="Calibri Light" panose="020F0302020204030204" pitchFamily="34" charset="0"/>
                <a:cs typeface="Calibri Light" panose="020F0302020204030204" pitchFamily="34" charset="0"/>
              </a:rPr>
              <a:t>Neurolinguistic</a:t>
            </a:r>
            <a:r>
              <a:rPr lang="en-US" sz="3600" b="1" dirty="0">
                <a:solidFill>
                  <a:srgbClr val="00B0F0"/>
                </a:solidFill>
                <a:latin typeface="Calibri Light" panose="020F0302020204030204" pitchFamily="34" charset="0"/>
                <a:cs typeface="Calibri Light" panose="020F0302020204030204" pitchFamily="34" charset="0"/>
              </a:rPr>
              <a:t> Approach to Language Learning</a:t>
            </a:r>
            <a:endPar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sp>
        <p:nvSpPr>
          <p:cNvPr id="2" name="Rectangle 1"/>
          <p:cNvSpPr/>
          <p:nvPr/>
        </p:nvSpPr>
        <p:spPr>
          <a:xfrm>
            <a:off x="2524847" y="1443841"/>
            <a:ext cx="9532451" cy="4401205"/>
          </a:xfrm>
          <a:prstGeom prst="rect">
            <a:avLst/>
          </a:prstGeom>
        </p:spPr>
        <p:txBody>
          <a:bodyPr wrap="square" lIns="91440" tIns="45720" rIns="91440" bIns="45720" anchor="t">
            <a:spAutoFit/>
          </a:bodyPr>
          <a:lstStyle/>
          <a:p>
            <a:pPr fontAlgn="base"/>
            <a:r>
              <a:rPr lang="en-US" sz="2800" dirty="0">
                <a:latin typeface="Calibri Light"/>
                <a:ea typeface="Roboto"/>
                <a:cs typeface="Calibri Light"/>
              </a:rPr>
              <a:t>The Neurolinguistic Approach (NLA) to second language teaching creates the classroom conditions necessary for students to acquire an internal grammar (implicit competence) for speaking, as well as teaching the grammar (explicit knowledge) necessary to write correctly.</a:t>
            </a:r>
          </a:p>
          <a:p>
            <a:endParaRPr lang="en-US" sz="2800" dirty="0">
              <a:latin typeface="Calibri Light" panose="020F0302020204030204" pitchFamily="34" charset="0"/>
              <a:ea typeface="Roboto"/>
              <a:cs typeface="Calibri Light" panose="020F0302020204030204" pitchFamily="34" charset="0"/>
            </a:endParaRPr>
          </a:p>
          <a:p>
            <a:r>
              <a:rPr lang="en-US" sz="2800" dirty="0">
                <a:latin typeface="Calibri Light"/>
                <a:ea typeface="Roboto"/>
                <a:cs typeface="Calibri Light"/>
              </a:rPr>
              <a:t>NLA mirrors natural language acquisition of first language speakers with a focus first on oral comprehension and spoken expression, THEN reading comprehension and written expression.</a:t>
            </a:r>
          </a:p>
        </p:txBody>
      </p:sp>
    </p:spTree>
    <p:extLst>
      <p:ext uri="{BB962C8B-B14F-4D97-AF65-F5344CB8AC3E}">
        <p14:creationId xmlns:p14="http://schemas.microsoft.com/office/powerpoint/2010/main" val="134239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45" y="0"/>
            <a:ext cx="1944624" cy="6858000"/>
          </a:xfrm>
          <a:prstGeom prst="rect">
            <a:avLst/>
          </a:prstGeom>
        </p:spPr>
      </p:pic>
      <p:sp>
        <p:nvSpPr>
          <p:cNvPr id="6" name="Title 5"/>
          <p:cNvSpPr>
            <a:spLocks noGrp="1"/>
          </p:cNvSpPr>
          <p:nvPr>
            <p:ph type="title"/>
          </p:nvPr>
        </p:nvSpPr>
        <p:spPr>
          <a:xfrm>
            <a:off x="3168231" y="-1315"/>
            <a:ext cx="6593720" cy="912033"/>
          </a:xfrm>
          <a:noFill/>
          <a:ln>
            <a:no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CBE Enhanced Supports</a:t>
            </a:r>
            <a:endPar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sp>
        <p:nvSpPr>
          <p:cNvPr id="2" name="Rectangle 1"/>
          <p:cNvSpPr/>
          <p:nvPr/>
        </p:nvSpPr>
        <p:spPr>
          <a:xfrm>
            <a:off x="3170391" y="696037"/>
            <a:ext cx="8884974" cy="6278642"/>
          </a:xfrm>
          <a:prstGeom prst="rect">
            <a:avLst/>
          </a:prstGeom>
        </p:spPr>
        <p:txBody>
          <a:bodyPr wrap="square" lIns="91440" tIns="45720" rIns="91440" bIns="45720" anchor="t">
            <a:spAutoFit/>
          </a:bodyPr>
          <a:lstStyle/>
          <a:p>
            <a:pPr fontAlgn="base"/>
            <a:r>
              <a:rPr lang="en-CA" sz="2400" dirty="0">
                <a:solidFill>
                  <a:srgbClr val="000000"/>
                </a:solidFill>
                <a:latin typeface="Calibri Light" panose="020F0302020204030204" pitchFamily="34" charset="0"/>
                <a:cs typeface="Calibri Light" panose="020F0302020204030204" pitchFamily="34" charset="0"/>
              </a:rPr>
              <a:t>The classroom teacher is at the centre of your child’s learning. Kindergarten teachers are supported in their work by a school learning team. </a:t>
            </a:r>
          </a:p>
          <a:p>
            <a:endParaRPr lang="en-CA" sz="2400" dirty="0">
              <a:solidFill>
                <a:srgbClr val="000000"/>
              </a:solidFill>
              <a:latin typeface="Calibri Light" panose="020F0302020204030204" pitchFamily="34" charset="0"/>
              <a:cs typeface="Calibri Light" panose="020F0302020204030204" pitchFamily="34" charset="0"/>
            </a:endParaRPr>
          </a:p>
          <a:p>
            <a:r>
              <a:rPr lang="en-CA" sz="2400" dirty="0">
                <a:solidFill>
                  <a:srgbClr val="000000"/>
                </a:solidFill>
                <a:latin typeface="Calibri Light" panose="020F0302020204030204" pitchFamily="34" charset="0"/>
                <a:cs typeface="Calibri Light" panose="020F0302020204030204" pitchFamily="34" charset="0"/>
              </a:rPr>
              <a:t>Based on student needs, each kindergarten program may also be supported by a multidisciplinary team that works with children in large and small groups, in the classroom. This team may consist of: </a:t>
            </a:r>
          </a:p>
          <a:p>
            <a:pPr fontAlgn="base"/>
            <a:endParaRPr lang="en-CA" sz="2000" b="0" i="0" dirty="0">
              <a:solidFill>
                <a:srgbClr val="000000"/>
              </a:solidFill>
              <a:effectLst/>
              <a:latin typeface="Calibri Light" panose="020F0302020204030204" pitchFamily="34" charset="0"/>
              <a:cs typeface="Calibri Light" panose="020F0302020204030204" pitchFamily="34" charset="0"/>
            </a:endParaRPr>
          </a:p>
          <a:p>
            <a:pPr algn="ctr" fontAlgn="base"/>
            <a:r>
              <a:rPr lang="en-CA" sz="2800" dirty="0">
                <a:solidFill>
                  <a:srgbClr val="000000"/>
                </a:solidFill>
                <a:latin typeface="Calibri Light" panose="020F0302020204030204" pitchFamily="34" charset="0"/>
                <a:cs typeface="Calibri Light" panose="020F0302020204030204" pitchFamily="34" charset="0"/>
              </a:rPr>
              <a:t>Speech-Language</a:t>
            </a:r>
            <a:r>
              <a:rPr lang="en-CA" sz="2800" dirty="0">
                <a:latin typeface="Calibri Light" panose="020F0302020204030204" pitchFamily="34" charset="0"/>
                <a:ea typeface="+mn-lt"/>
                <a:cs typeface="Calibri Light" panose="020F0302020204030204" pitchFamily="34" charset="0"/>
              </a:rPr>
              <a:t> Pathologists (SLPs) </a:t>
            </a:r>
            <a:endParaRPr lang="en-CA" sz="2800" dirty="0">
              <a:solidFill>
                <a:srgbClr val="000000"/>
              </a:solidFill>
              <a:latin typeface="Calibri Light" panose="020F0302020204030204" pitchFamily="34" charset="0"/>
              <a:cs typeface="Calibri Light" panose="020F0302020204030204" pitchFamily="34" charset="0"/>
            </a:endParaRPr>
          </a:p>
          <a:p>
            <a:pPr algn="ctr"/>
            <a:r>
              <a:rPr lang="en-CA" sz="2800" dirty="0">
                <a:solidFill>
                  <a:srgbClr val="000000"/>
                </a:solidFill>
                <a:latin typeface="Calibri Light" panose="020F0302020204030204" pitchFamily="34" charset="0"/>
                <a:ea typeface="+mn-lt"/>
                <a:cs typeface="Calibri Light" panose="020F0302020204030204" pitchFamily="34" charset="0"/>
              </a:rPr>
              <a:t>Occupational Therapists (OTs) </a:t>
            </a:r>
            <a:endParaRPr lang="en-CA" sz="2800" dirty="0">
              <a:latin typeface="Calibri Light" panose="020F0302020204030204" pitchFamily="34" charset="0"/>
              <a:ea typeface="+mn-lt"/>
              <a:cs typeface="Calibri Light" panose="020F0302020204030204" pitchFamily="34" charset="0"/>
            </a:endParaRPr>
          </a:p>
          <a:p>
            <a:pPr algn="ctr"/>
            <a:r>
              <a:rPr lang="en-CA" sz="2800" dirty="0">
                <a:solidFill>
                  <a:srgbClr val="000000"/>
                </a:solidFill>
                <a:latin typeface="Calibri Light" panose="020F0302020204030204" pitchFamily="34" charset="0"/>
                <a:ea typeface="+mn-lt"/>
                <a:cs typeface="Calibri Light" panose="020F0302020204030204" pitchFamily="34" charset="0"/>
              </a:rPr>
              <a:t>Physiotherapists (PTs) </a:t>
            </a:r>
            <a:endParaRPr lang="en-CA" sz="2800" dirty="0">
              <a:latin typeface="Calibri Light" panose="020F0302020204030204" pitchFamily="34" charset="0"/>
              <a:cs typeface="Calibri Light" panose="020F0302020204030204" pitchFamily="34" charset="0"/>
            </a:endParaRPr>
          </a:p>
          <a:p>
            <a:pPr algn="ctr"/>
            <a:r>
              <a:rPr lang="en-CA" sz="2800" dirty="0">
                <a:solidFill>
                  <a:srgbClr val="000000"/>
                </a:solidFill>
                <a:latin typeface="Calibri Light" panose="020F0302020204030204" pitchFamily="34" charset="0"/>
                <a:cs typeface="Calibri Light" panose="020F0302020204030204" pitchFamily="34" charset="0"/>
              </a:rPr>
              <a:t>Education Assistants or Early Childhood Practitioners </a:t>
            </a:r>
            <a:endParaRPr lang="en-CA" sz="2800" dirty="0">
              <a:latin typeface="Calibri Light" panose="020F0302020204030204" pitchFamily="34" charset="0"/>
              <a:cs typeface="Calibri Light" panose="020F0302020204030204" pitchFamily="34" charset="0"/>
            </a:endParaRPr>
          </a:p>
          <a:p>
            <a:pPr algn="ctr" fontAlgn="base"/>
            <a:r>
              <a:rPr lang="en-CA" sz="2800" dirty="0">
                <a:solidFill>
                  <a:srgbClr val="000000"/>
                </a:solidFill>
                <a:latin typeface="Calibri Light" panose="020F0302020204030204" pitchFamily="34" charset="0"/>
                <a:cs typeface="Calibri Light" panose="020F0302020204030204" pitchFamily="34" charset="0"/>
              </a:rPr>
              <a:t>Early Learning Strategists </a:t>
            </a:r>
          </a:p>
          <a:p>
            <a:pPr algn="ctr" fontAlgn="base"/>
            <a:r>
              <a:rPr lang="en-CA" sz="2800" dirty="0">
                <a:solidFill>
                  <a:srgbClr val="000000"/>
                </a:solidFill>
                <a:latin typeface="Calibri Light" panose="020F0302020204030204" pitchFamily="34" charset="0"/>
                <a:cs typeface="Calibri Light" panose="020F0302020204030204" pitchFamily="34" charset="0"/>
              </a:rPr>
              <a:t>Psychologists </a:t>
            </a:r>
          </a:p>
          <a:p>
            <a:pPr algn="ctr" fontAlgn="base"/>
            <a:r>
              <a:rPr lang="en-CA" sz="2800" dirty="0">
                <a:solidFill>
                  <a:srgbClr val="000000"/>
                </a:solidFill>
                <a:latin typeface="Calibri Light" panose="020F0302020204030204" pitchFamily="34" charset="0"/>
                <a:cs typeface="Calibri Light" panose="020F0302020204030204" pitchFamily="34" charset="0"/>
              </a:rPr>
              <a:t>School Family Liaison (SFL)</a:t>
            </a:r>
          </a:p>
          <a:p>
            <a:pPr fontAlgn="base"/>
            <a:endParaRPr lang="en-CA"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32219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765522" y="235167"/>
            <a:ext cx="8038551" cy="912033"/>
          </a:xfrm>
          <a:noFill/>
          <a:ln>
            <a:solidFill>
              <a:schemeClr val="bg1"/>
            </a:solid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Registering for Kindergarten 2025/2026</a:t>
            </a:r>
            <a:r>
              <a:rPr lang="en-US" sz="3600" dirty="0">
                <a:solidFill>
                  <a:srgbClr val="00B0F0"/>
                </a:solidFill>
                <a:latin typeface="Calibri Light" panose="020F0302020204030204" pitchFamily="34" charset="0"/>
                <a:cs typeface="Calibri Light" panose="020F0302020204030204" pitchFamily="34" charset="0"/>
              </a:rPr>
              <a:t> </a:t>
            </a:r>
          </a:p>
        </p:txBody>
      </p:sp>
      <p:sp>
        <p:nvSpPr>
          <p:cNvPr id="5" name="Content Placeholder 4"/>
          <p:cNvSpPr>
            <a:spLocks noGrp="1"/>
          </p:cNvSpPr>
          <p:nvPr>
            <p:ph idx="1"/>
          </p:nvPr>
        </p:nvSpPr>
        <p:spPr>
          <a:xfrm>
            <a:off x="4199466" y="1600201"/>
            <a:ext cx="7382933" cy="4525963"/>
          </a:xfrm>
        </p:spPr>
        <p:txBody>
          <a:bodyPr vert="horz" lIns="91440" tIns="45720" rIns="91440" bIns="45720" rtlCol="0" anchor="t">
            <a:normAutofit/>
          </a:bodyPr>
          <a:lstStyle/>
          <a:p>
            <a:endParaRPr lang="en-CA">
              <a:latin typeface="Bradley Hand ITC" panose="03070402050302030203" pitchFamily="66" charset="0"/>
            </a:endParaRPr>
          </a:p>
          <a:p>
            <a:endParaRPr lang="en-CA">
              <a:cs typeface="Calibri"/>
            </a:endParaRPr>
          </a:p>
        </p:txBody>
      </p:sp>
      <p:sp>
        <p:nvSpPr>
          <p:cNvPr id="2" name="TextBox 1">
            <a:extLst>
              <a:ext uri="{FF2B5EF4-FFF2-40B4-BE49-F238E27FC236}">
                <a16:creationId xmlns:a16="http://schemas.microsoft.com/office/drawing/2014/main" id="{273457D9-A1A6-4A68-92AB-A46B3971A929}"/>
              </a:ext>
            </a:extLst>
          </p:cNvPr>
          <p:cNvSpPr txBox="1"/>
          <p:nvPr/>
        </p:nvSpPr>
        <p:spPr>
          <a:xfrm>
            <a:off x="3617343" y="1158815"/>
            <a:ext cx="819221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solidFill>
                  <a:srgbClr val="00B0F0"/>
                </a:solidFill>
                <a:latin typeface="Calibri Light" panose="020F0302020204030204" pitchFamily="34" charset="0"/>
                <a:cs typeface="Calibri Light" panose="020F0302020204030204" pitchFamily="34" charset="0"/>
              </a:rPr>
              <a:t>English Program Students</a:t>
            </a:r>
          </a:p>
          <a:p>
            <a:r>
              <a:rPr lang="en-US" sz="2400" dirty="0">
                <a:latin typeface="Calibri Light" panose="020F0302020204030204" pitchFamily="34" charset="0"/>
                <a:cs typeface="Calibri Light" panose="020F0302020204030204" pitchFamily="34" charset="0"/>
              </a:rPr>
              <a:t>Beginning Monday, January 13, parents/guardians can register students online through </a:t>
            </a:r>
            <a:r>
              <a:rPr lang="en-US" sz="2400" b="1" dirty="0">
                <a:latin typeface="Calibri Light" panose="020F0302020204030204" pitchFamily="34" charset="0"/>
                <a:cs typeface="Calibri Light" panose="020F0302020204030204" pitchFamily="34" charset="0"/>
              </a:rPr>
              <a:t>School Engage</a:t>
            </a:r>
            <a:r>
              <a:rPr lang="en-US" sz="2400" dirty="0">
                <a:latin typeface="Calibri Light" panose="020F0302020204030204" pitchFamily="34" charset="0"/>
                <a:cs typeface="Calibri Light" panose="020F0302020204030204" pitchFamily="34" charset="0"/>
              </a:rPr>
              <a:t>.</a:t>
            </a:r>
            <a:endParaRPr lang="en-US" sz="2400" dirty="0">
              <a:latin typeface="Calibri Light" panose="020F0302020204030204" pitchFamily="34" charset="0"/>
              <a:ea typeface="Calibri"/>
              <a:cs typeface="Calibri Light" panose="020F0302020204030204" pitchFamily="34" charset="0"/>
            </a:endParaRPr>
          </a:p>
          <a:p>
            <a:endParaRPr lang="en-US" sz="2400" b="1" dirty="0">
              <a:latin typeface="Calibri Light" panose="020F0302020204030204" pitchFamily="34" charset="0"/>
              <a:cs typeface="Calibri Light" panose="020F0302020204030204" pitchFamily="34" charset="0"/>
            </a:endParaRPr>
          </a:p>
          <a:p>
            <a:r>
              <a:rPr lang="en-US" sz="2400" b="1" u="sng" dirty="0">
                <a:solidFill>
                  <a:srgbClr val="00B0F0"/>
                </a:solidFill>
                <a:latin typeface="Calibri Light" panose="020F0302020204030204" pitchFamily="34" charset="0"/>
                <a:cs typeface="Calibri Light" panose="020F0302020204030204" pitchFamily="34" charset="0"/>
              </a:rPr>
              <a:t>French Immersion </a:t>
            </a:r>
            <a:r>
              <a:rPr lang="en-US" sz="2400" b="1" u="sng" dirty="0" smtClean="0">
                <a:solidFill>
                  <a:srgbClr val="00B0F0"/>
                </a:solidFill>
                <a:latin typeface="Calibri Light" panose="020F0302020204030204" pitchFamily="34" charset="0"/>
                <a:cs typeface="Calibri Light" panose="020F0302020204030204" pitchFamily="34" charset="0"/>
              </a:rPr>
              <a:t>Students</a:t>
            </a:r>
            <a:endParaRPr lang="en-CA" dirty="0"/>
          </a:p>
          <a:p>
            <a:r>
              <a:rPr lang="en-US" dirty="0"/>
              <a:t>Beginning Monday, January 13, parents/guardians can register students online through </a:t>
            </a:r>
            <a:r>
              <a:rPr lang="en-US" b="1" dirty="0"/>
              <a:t>School Engage</a:t>
            </a:r>
            <a:r>
              <a:rPr lang="en-US" dirty="0"/>
              <a:t>. </a:t>
            </a:r>
            <a:r>
              <a:rPr lang="en-CA" dirty="0"/>
              <a:t>In </a:t>
            </a:r>
            <a:r>
              <a:rPr lang="en-CA" dirty="0" err="1"/>
              <a:t>SchoolEngage</a:t>
            </a:r>
            <a:r>
              <a:rPr lang="en-CA" dirty="0"/>
              <a:t> complete the Registration </a:t>
            </a:r>
            <a:r>
              <a:rPr lang="en-CA" dirty="0" smtClean="0"/>
              <a:t>Form.</a:t>
            </a:r>
            <a:endParaRPr lang="en-CA" dirty="0"/>
          </a:p>
          <a:p>
            <a:r>
              <a:rPr lang="en-CA" dirty="0"/>
              <a:t>In </a:t>
            </a:r>
            <a:r>
              <a:rPr lang="en-CA"/>
              <a:t>this </a:t>
            </a:r>
            <a:r>
              <a:rPr lang="en-CA" smtClean="0"/>
              <a:t>step, </a:t>
            </a:r>
            <a:r>
              <a:rPr lang="en-CA" dirty="0"/>
              <a:t>you will select </a:t>
            </a:r>
            <a:r>
              <a:rPr lang="en-CA" b="1" dirty="0"/>
              <a:t>both</a:t>
            </a:r>
            <a:r>
              <a:rPr lang="en-CA" dirty="0"/>
              <a:t> your child's designated alternative program (French Immersion) and regular designated program school</a:t>
            </a:r>
            <a:r>
              <a:rPr lang="en-CA" dirty="0" smtClean="0"/>
              <a:t>.</a:t>
            </a:r>
          </a:p>
          <a:p>
            <a:endParaRPr lang="en-CA" dirty="0"/>
          </a:p>
          <a:p>
            <a:endParaRPr lang="en-CA" dirty="0"/>
          </a:p>
          <a:p>
            <a:r>
              <a:rPr lang="en-US" sz="2400" i="1" dirty="0" smtClean="0">
                <a:latin typeface="Calibri Light" panose="020F0302020204030204" pitchFamily="34" charset="0"/>
                <a:cs typeface="Calibri Light" panose="020F0302020204030204" pitchFamily="34" charset="0"/>
              </a:rPr>
              <a:t>By </a:t>
            </a:r>
            <a:r>
              <a:rPr lang="en-US" sz="2400" i="1" dirty="0">
                <a:latin typeface="Calibri Light" panose="020F0302020204030204" pitchFamily="34" charset="0"/>
                <a:cs typeface="Calibri Light" panose="020F0302020204030204" pitchFamily="34" charset="0"/>
              </a:rPr>
              <a:t>February 25, École Tuscany School will</a:t>
            </a:r>
            <a:r>
              <a:rPr lang="en-US" sz="2400" i="1" dirty="0">
                <a:latin typeface="Calibri Light" panose="020F0302020204030204" pitchFamily="34" charset="0"/>
                <a:ea typeface="+mn-lt"/>
                <a:cs typeface="Calibri Light" panose="020F0302020204030204" pitchFamily="34" charset="0"/>
              </a:rPr>
              <a:t> inform parents/guardians, whether or not there is space in the French Immersion program for their child and whether they then must complete registration for their students through </a:t>
            </a:r>
            <a:r>
              <a:rPr lang="en-US" sz="2400" b="1" i="1" dirty="0">
                <a:latin typeface="Calibri Light" panose="020F0302020204030204" pitchFamily="34" charset="0"/>
                <a:ea typeface="+mn-lt"/>
                <a:cs typeface="Calibri Light" panose="020F0302020204030204" pitchFamily="34" charset="0"/>
              </a:rPr>
              <a:t>School Engage</a:t>
            </a:r>
            <a:r>
              <a:rPr lang="en-US" sz="2400" i="1" dirty="0">
                <a:latin typeface="Calibri"/>
                <a:ea typeface="+mn-lt"/>
                <a:cs typeface="+mn-lt"/>
              </a:rPr>
              <a:t>.</a:t>
            </a:r>
            <a:endParaRPr lang="en-US" sz="2400" i="1" dirty="0">
              <a:latin typeface="Calibri"/>
              <a:cs typeface="Arial"/>
            </a:endParaRPr>
          </a:p>
          <a:p>
            <a:endParaRPr lang="en-US" dirty="0">
              <a:cs typeface="Calibri"/>
            </a:endParaRPr>
          </a:p>
        </p:txBody>
      </p:sp>
    </p:spTree>
    <p:extLst>
      <p:ext uri="{BB962C8B-B14F-4D97-AF65-F5344CB8AC3E}">
        <p14:creationId xmlns:p14="http://schemas.microsoft.com/office/powerpoint/2010/main" val="4271261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6F89-3DAF-41A6-2577-9BF0F071F0B9}"/>
              </a:ext>
            </a:extLst>
          </p:cNvPr>
          <p:cNvSpPr>
            <a:spLocks noGrp="1"/>
          </p:cNvSpPr>
          <p:nvPr>
            <p:ph type="title"/>
          </p:nvPr>
        </p:nvSpPr>
        <p:spPr/>
        <p:txBody>
          <a:bodyPr/>
          <a:lstStyle/>
          <a:p>
            <a:r>
              <a:rPr lang="en-US" b="1" dirty="0">
                <a:solidFill>
                  <a:srgbClr val="00B0F0"/>
                </a:solidFill>
                <a:latin typeface="Calibri Light" panose="020F0302020204030204" pitchFamily="34" charset="0"/>
                <a:ea typeface="Calibri"/>
                <a:cs typeface="Calibri Light" panose="020F0302020204030204" pitchFamily="34" charset="0"/>
              </a:rPr>
              <a:t>Acknowledging the Land</a:t>
            </a:r>
            <a:endParaRPr lang="en-US" b="1" dirty="0">
              <a:solidFill>
                <a:srgbClr val="00B0F0"/>
              </a:solidFill>
              <a:latin typeface="Calibri Light" panose="020F0302020204030204" pitchFamily="34" charset="0"/>
              <a:cs typeface="Calibri Light" panose="020F0302020204030204" pitchFamily="34" charset="0"/>
            </a:endParaRPr>
          </a:p>
        </p:txBody>
      </p:sp>
      <p:pic>
        <p:nvPicPr>
          <p:cNvPr id="5" name="Content Placeholder 4" descr="A buffalo grazing in a field with a city in the background&#10;&#10;Description automatically generated">
            <a:extLst>
              <a:ext uri="{FF2B5EF4-FFF2-40B4-BE49-F238E27FC236}">
                <a16:creationId xmlns:a16="http://schemas.microsoft.com/office/drawing/2014/main" id="{3ACFA3B3-53E9-9EF7-325E-47D64C87639A}"/>
              </a:ext>
            </a:extLst>
          </p:cNvPr>
          <p:cNvPicPr>
            <a:picLocks noGrp="1" noChangeAspect="1"/>
          </p:cNvPicPr>
          <p:nvPr>
            <p:ph idx="1"/>
          </p:nvPr>
        </p:nvPicPr>
        <p:blipFill>
          <a:blip r:embed="rId3"/>
          <a:stretch>
            <a:fillRect/>
          </a:stretch>
        </p:blipFill>
        <p:spPr>
          <a:xfrm>
            <a:off x="52033" y="1417638"/>
            <a:ext cx="12103811" cy="5301214"/>
          </a:xfrm>
        </p:spPr>
      </p:pic>
    </p:spTree>
    <p:extLst>
      <p:ext uri="{BB962C8B-B14F-4D97-AF65-F5344CB8AC3E}">
        <p14:creationId xmlns:p14="http://schemas.microsoft.com/office/powerpoint/2010/main" val="2312701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Internal Information</a:t>
            </a: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2" descr="image0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7362" y="183693"/>
            <a:ext cx="7334655" cy="633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728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01300"/>
            <a:ext cx="6593720" cy="912033"/>
          </a:xfrm>
          <a:noFill/>
          <a:ln>
            <a:no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Transportation - Bussing</a:t>
            </a:r>
            <a:endParaRPr lang="en-US" sz="36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pic>
        <p:nvPicPr>
          <p:cNvPr id="6150" name="Picture 6" descr="School bus clipart images 3 school bus clip art vector 4 clipartbold -  Clipart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0389" y="4524202"/>
            <a:ext cx="2825746" cy="12666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260000">
            <a:off x="4003481" y="5375400"/>
            <a:ext cx="3408039" cy="830997"/>
          </a:xfrm>
          <a:prstGeom prst="rect">
            <a:avLst/>
          </a:prstGeom>
        </p:spPr>
        <p:txBody>
          <a:bodyPr wrap="square" lIns="91440" tIns="45720" rIns="91440" bIns="45720" anchor="t">
            <a:spAutoFit/>
          </a:bodyPr>
          <a:lstStyle/>
          <a:p>
            <a:pPr algn="ctr"/>
            <a:r>
              <a:rPr lang="en-CA" sz="1600" dirty="0">
                <a:solidFill>
                  <a:srgbClr val="FF0000"/>
                </a:solidFill>
                <a:cs typeface="Calibri"/>
              </a:rPr>
              <a:t>Further transportation information will be forthcoming </a:t>
            </a:r>
            <a:endParaRPr lang="en-US" sz="1600" dirty="0">
              <a:solidFill>
                <a:srgbClr val="000000"/>
              </a:solidFill>
              <a:cs typeface="Calibri"/>
            </a:endParaRPr>
          </a:p>
          <a:p>
            <a:pPr algn="ctr"/>
            <a:r>
              <a:rPr lang="en-CA" sz="1600" dirty="0">
                <a:solidFill>
                  <a:srgbClr val="FF0000"/>
                </a:solidFill>
                <a:cs typeface="Calibri"/>
              </a:rPr>
              <a:t>in the Spring.</a:t>
            </a:r>
            <a:endParaRPr lang="en-US" sz="1600" dirty="0">
              <a:cs typeface="Calibri"/>
            </a:endParaRPr>
          </a:p>
        </p:txBody>
      </p:sp>
      <p:sp>
        <p:nvSpPr>
          <p:cNvPr id="5" name="TextBox 4">
            <a:extLst>
              <a:ext uri="{FF2B5EF4-FFF2-40B4-BE49-F238E27FC236}">
                <a16:creationId xmlns:a16="http://schemas.microsoft.com/office/drawing/2014/main" id="{4306D31B-465C-40F6-83E5-C61CE77EDD0B}"/>
              </a:ext>
            </a:extLst>
          </p:cNvPr>
          <p:cNvSpPr txBox="1"/>
          <p:nvPr/>
        </p:nvSpPr>
        <p:spPr>
          <a:xfrm>
            <a:off x="3753238" y="1203303"/>
            <a:ext cx="7388004"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alibri Light" panose="020F0302020204030204" pitchFamily="34" charset="0"/>
                <a:cs typeface="Calibri Light" panose="020F0302020204030204" pitchFamily="34" charset="0"/>
              </a:rPr>
              <a:t>Currently, </a:t>
            </a:r>
            <a:r>
              <a:rPr lang="en-US" sz="3200" b="1" dirty="0">
                <a:latin typeface="Calibri Light" panose="020F0302020204030204" pitchFamily="34" charset="0"/>
                <a:cs typeface="Calibri Light" panose="020F0302020204030204" pitchFamily="34" charset="0"/>
              </a:rPr>
              <a:t>transportation</a:t>
            </a:r>
            <a:r>
              <a:rPr lang="en-US" sz="3200" dirty="0">
                <a:latin typeface="Calibri Light" panose="020F0302020204030204" pitchFamily="34" charset="0"/>
                <a:cs typeface="Calibri Light" panose="020F0302020204030204" pitchFamily="34" charset="0"/>
              </a:rPr>
              <a:t> is provided for </a:t>
            </a:r>
            <a:r>
              <a:rPr lang="en-US" sz="3200" b="1" dirty="0">
                <a:latin typeface="Calibri Light" panose="020F0302020204030204" pitchFamily="34" charset="0"/>
                <a:cs typeface="Calibri Light" panose="020F0302020204030204" pitchFamily="34" charset="0"/>
              </a:rPr>
              <a:t>French Immersion </a:t>
            </a:r>
            <a:r>
              <a:rPr lang="en-US" sz="3200" dirty="0">
                <a:latin typeface="Calibri Light" panose="020F0302020204030204" pitchFamily="34" charset="0"/>
                <a:cs typeface="Calibri Light" panose="020F0302020204030204" pitchFamily="34" charset="0"/>
              </a:rPr>
              <a:t>students</a:t>
            </a:r>
            <a:endParaRPr lang="en-US" dirty="0">
              <a:latin typeface="Calibri Light" panose="020F0302020204030204" pitchFamily="34" charset="0"/>
              <a:cs typeface="Calibri Light" panose="020F0302020204030204" pitchFamily="34" charset="0"/>
            </a:endParaRPr>
          </a:p>
          <a:p>
            <a:pPr algn="ctr"/>
            <a:r>
              <a:rPr lang="en-US" sz="3200" dirty="0">
                <a:latin typeface="Calibri Light" panose="020F0302020204030204" pitchFamily="34" charset="0"/>
                <a:cs typeface="Calibri Light" panose="020F0302020204030204" pitchFamily="34" charset="0"/>
              </a:rPr>
              <a:t>living in the communities of:</a:t>
            </a:r>
          </a:p>
          <a:p>
            <a:pPr algn="ctr"/>
            <a:r>
              <a:rPr lang="en-US" sz="3200" b="1" i="1" dirty="0">
                <a:latin typeface="Calibri Light" panose="020F0302020204030204" pitchFamily="34" charset="0"/>
                <a:cs typeface="Calibri Light" panose="020F0302020204030204" pitchFamily="34" charset="0"/>
              </a:rPr>
              <a:t>Rocky Ridge</a:t>
            </a:r>
          </a:p>
          <a:p>
            <a:pPr algn="ctr"/>
            <a:r>
              <a:rPr lang="en-US" sz="3200" b="1" i="1" dirty="0">
                <a:latin typeface="Calibri Light" panose="020F0302020204030204" pitchFamily="34" charset="0"/>
                <a:cs typeface="Calibri Light" panose="020F0302020204030204" pitchFamily="34" charset="0"/>
              </a:rPr>
              <a:t>Royal Oak</a:t>
            </a:r>
          </a:p>
          <a:p>
            <a:pPr algn="ctr"/>
            <a:r>
              <a:rPr lang="en-US" sz="3200" dirty="0">
                <a:latin typeface="Calibri Light" panose="020F0302020204030204" pitchFamily="34" charset="0"/>
                <a:cs typeface="Calibri Light" panose="020F0302020204030204" pitchFamily="34" charset="0"/>
              </a:rPr>
              <a:t>and </a:t>
            </a:r>
            <a:r>
              <a:rPr lang="en-US" sz="3200" b="1" i="1" dirty="0">
                <a:latin typeface="Calibri Light" panose="020F0302020204030204" pitchFamily="34" charset="0"/>
                <a:cs typeface="Calibri Light" panose="020F0302020204030204" pitchFamily="34" charset="0"/>
              </a:rPr>
              <a:t>English Program </a:t>
            </a:r>
            <a:r>
              <a:rPr lang="en-US" sz="3200" dirty="0">
                <a:latin typeface="Calibri Light" panose="020F0302020204030204" pitchFamily="34" charset="0"/>
                <a:cs typeface="Calibri Light" panose="020F0302020204030204" pitchFamily="34" charset="0"/>
              </a:rPr>
              <a:t>students who </a:t>
            </a:r>
            <a:r>
              <a:rPr lang="en-US" sz="3200" dirty="0" smtClean="0">
                <a:latin typeface="Calibri Light" panose="020F0302020204030204" pitchFamily="34" charset="0"/>
                <a:cs typeface="Calibri Light" panose="020F0302020204030204" pitchFamily="34" charset="0"/>
              </a:rPr>
              <a:t>live</a:t>
            </a:r>
            <a:r>
              <a:rPr lang="en-US" sz="3200" dirty="0">
                <a:latin typeface="Calibri Light" panose="020F0302020204030204" pitchFamily="34" charset="0"/>
                <a:cs typeface="Calibri Light" panose="020F0302020204030204" pitchFamily="34" charset="0"/>
              </a:rPr>
              <a:t> </a:t>
            </a:r>
            <a:r>
              <a:rPr lang="en-US" sz="3200" dirty="0" smtClean="0">
                <a:latin typeface="Calibri Light" panose="020F0302020204030204" pitchFamily="34" charset="0"/>
                <a:cs typeface="Calibri Light" panose="020F0302020204030204" pitchFamily="34" charset="0"/>
              </a:rPr>
              <a:t>in a designated school area.</a:t>
            </a:r>
            <a:endParaRPr lang="en-US" sz="3200" dirty="0">
              <a:latin typeface="Calibri Light" panose="020F0302020204030204" pitchFamily="34" charset="0"/>
              <a:cs typeface="Calibri Light" panose="020F0302020204030204" pitchFamily="34" charset="0"/>
            </a:endParaRPr>
          </a:p>
          <a:p>
            <a:pPr algn="ctr"/>
            <a:endParaRPr lang="en-US"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6437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07169" y="245063"/>
            <a:ext cx="7972764" cy="912033"/>
          </a:xfrm>
          <a:noFill/>
          <a:ln>
            <a:noFill/>
          </a:ln>
        </p:spPr>
        <p:txBody>
          <a:bodyPr>
            <a:normAutofit/>
          </a:bodyPr>
          <a:lstStyle/>
          <a:p>
            <a:pPr algn="l"/>
            <a:r>
              <a:rPr lang="en-US" sz="3600" b="1" dirty="0">
                <a:solidFill>
                  <a:srgbClr val="00B0F0"/>
                </a:solidFill>
                <a:latin typeface="Calibri Light" panose="020F0302020204030204" pitchFamily="34" charset="0"/>
                <a:ea typeface="Verdana"/>
                <a:cs typeface="Calibri Light" panose="020F0302020204030204" pitchFamily="34" charset="0"/>
              </a:rPr>
              <a:t>Welcome to Kindergarten – May 2025</a:t>
            </a:r>
          </a:p>
        </p:txBody>
      </p:sp>
      <p:sp>
        <p:nvSpPr>
          <p:cNvPr id="2" name="Rectangle 1"/>
          <p:cNvSpPr/>
          <p:nvPr/>
        </p:nvSpPr>
        <p:spPr>
          <a:xfrm>
            <a:off x="3682406" y="1465275"/>
            <a:ext cx="8090097" cy="4801314"/>
          </a:xfrm>
          <a:prstGeom prst="rect">
            <a:avLst/>
          </a:prstGeom>
        </p:spPr>
        <p:txBody>
          <a:bodyPr wrap="square" lIns="91440" tIns="45720" rIns="91440" bIns="45720" anchor="t">
            <a:spAutoFit/>
          </a:bodyPr>
          <a:lstStyle/>
          <a:p>
            <a:pPr marL="342900" indent="-342900">
              <a:buFont typeface="Arial"/>
              <a:buChar char="•"/>
            </a:pPr>
            <a:r>
              <a:rPr lang="en-CA" sz="3600" dirty="0">
                <a:latin typeface="Calibri Light" panose="020F0302020204030204" pitchFamily="34" charset="0"/>
                <a:cs typeface="Calibri Light" panose="020F0302020204030204" pitchFamily="34" charset="0"/>
              </a:rPr>
              <a:t>Learn more about </a:t>
            </a:r>
            <a:r>
              <a:rPr lang="en-CA" sz="3600" dirty="0">
                <a:latin typeface="Calibri Light" panose="020F0302020204030204" pitchFamily="34" charset="0"/>
                <a:ea typeface="+mn-lt"/>
                <a:cs typeface="Calibri Light" panose="020F0302020204030204" pitchFamily="34" charset="0"/>
              </a:rPr>
              <a:t>É</a:t>
            </a:r>
            <a:r>
              <a:rPr lang="en-CA" sz="3600" dirty="0">
                <a:latin typeface="Calibri Light" panose="020F0302020204030204" pitchFamily="34" charset="0"/>
                <a:cs typeface="Calibri Light" panose="020F0302020204030204" pitchFamily="34" charset="0"/>
              </a:rPr>
              <a:t>cole Tuscany School</a:t>
            </a:r>
            <a:endParaRPr lang="en-US" sz="3600" dirty="0">
              <a:latin typeface="Calibri Light" panose="020F0302020204030204" pitchFamily="34" charset="0"/>
              <a:cs typeface="Calibri Light" panose="020F0302020204030204" pitchFamily="34" charset="0"/>
            </a:endParaRPr>
          </a:p>
          <a:p>
            <a:pPr marL="342900" indent="-342900">
              <a:buFont typeface="Arial"/>
              <a:buChar char="•"/>
            </a:pPr>
            <a:endParaRPr lang="en-US" sz="3600" dirty="0">
              <a:latin typeface="Calibri Light" panose="020F0302020204030204" pitchFamily="34" charset="0"/>
              <a:cs typeface="Calibri Light" panose="020F0302020204030204" pitchFamily="34" charset="0"/>
            </a:endParaRPr>
          </a:p>
          <a:p>
            <a:pPr marL="342900" indent="-342900">
              <a:buFont typeface="Arial"/>
              <a:buChar char="•"/>
            </a:pPr>
            <a:r>
              <a:rPr lang="en-CA" sz="3600" dirty="0">
                <a:latin typeface="Calibri Light" panose="020F0302020204030204" pitchFamily="34" charset="0"/>
                <a:cs typeface="Calibri Light" panose="020F0302020204030204" pitchFamily="34" charset="0"/>
              </a:rPr>
              <a:t>Meet Kindergarten Teachers</a:t>
            </a:r>
            <a:endParaRPr lang="en-US" sz="3600" dirty="0">
              <a:latin typeface="Calibri Light" panose="020F0302020204030204" pitchFamily="34" charset="0"/>
              <a:cs typeface="Calibri Light" panose="020F0302020204030204" pitchFamily="34" charset="0"/>
            </a:endParaRPr>
          </a:p>
          <a:p>
            <a:pPr marL="342900" indent="-342900">
              <a:buFont typeface="Arial"/>
              <a:buChar char="•"/>
            </a:pPr>
            <a:endParaRPr lang="en-CA" sz="3600" dirty="0">
              <a:latin typeface="Calibri Light" panose="020F0302020204030204" pitchFamily="34" charset="0"/>
              <a:cs typeface="Calibri Light" panose="020F0302020204030204" pitchFamily="34" charset="0"/>
            </a:endParaRPr>
          </a:p>
          <a:p>
            <a:pPr marL="342900" indent="-342900">
              <a:buFont typeface="Arial"/>
              <a:buChar char="•"/>
            </a:pPr>
            <a:r>
              <a:rPr lang="en-CA" sz="3600" dirty="0">
                <a:latin typeface="Calibri Light" panose="020F0302020204030204" pitchFamily="34" charset="0"/>
                <a:cs typeface="Calibri Light" panose="020F0302020204030204" pitchFamily="34" charset="0"/>
              </a:rPr>
              <a:t>See Kindergarten Classrooms</a:t>
            </a:r>
          </a:p>
          <a:p>
            <a:pPr marL="342900" indent="-342900">
              <a:buFont typeface="Arial"/>
              <a:buChar char="•"/>
            </a:pPr>
            <a:endParaRPr lang="en-CA" sz="3600" dirty="0">
              <a:latin typeface="Calibri Light" panose="020F0302020204030204" pitchFamily="34" charset="0"/>
              <a:cs typeface="Calibri Light" panose="020F0302020204030204" pitchFamily="34" charset="0"/>
            </a:endParaRPr>
          </a:p>
          <a:p>
            <a:pPr marL="342900" indent="-342900">
              <a:buFont typeface="Arial"/>
              <a:buChar char="•"/>
            </a:pPr>
            <a:r>
              <a:rPr lang="en-CA" sz="3600" dirty="0">
                <a:latin typeface="Calibri Light" panose="020F0302020204030204" pitchFamily="34" charset="0"/>
                <a:cs typeface="Calibri Light" panose="020F0302020204030204" pitchFamily="34" charset="0"/>
              </a:rPr>
              <a:t>Engage in literacy, mathematics and fine &amp; gross motor activities with your child</a:t>
            </a:r>
          </a:p>
          <a:p>
            <a:pPr marL="285750" indent="-285750">
              <a:buFont typeface="Arial"/>
              <a:buChar char="•"/>
            </a:pPr>
            <a:endParaRPr lang="en-CA" dirty="0">
              <a:solidFill>
                <a:srgbClr val="FF0000"/>
              </a:solidFill>
              <a:cs typeface="Calibri"/>
            </a:endParaRPr>
          </a:p>
        </p:txBody>
      </p:sp>
    </p:spTree>
    <p:extLst>
      <p:ext uri="{BB962C8B-B14F-4D97-AF65-F5344CB8AC3E}">
        <p14:creationId xmlns:p14="http://schemas.microsoft.com/office/powerpoint/2010/main" val="2591002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5" name="Title 5"/>
          <p:cNvSpPr>
            <a:spLocks noGrp="1"/>
          </p:cNvSpPr>
          <p:nvPr>
            <p:ph type="title"/>
          </p:nvPr>
        </p:nvSpPr>
        <p:spPr>
          <a:xfrm>
            <a:off x="3468624" y="235167"/>
            <a:ext cx="6742176" cy="912033"/>
          </a:xfrm>
          <a:noFill/>
          <a:ln>
            <a:noFill/>
          </a:ln>
        </p:spPr>
        <p:txBody>
          <a:bodyPr>
            <a:normAutofit/>
          </a:bodyPr>
          <a:lstStyle/>
          <a:p>
            <a:pPr algn="l"/>
            <a:r>
              <a:rPr lang="en-US" sz="4000" b="1" dirty="0">
                <a:solidFill>
                  <a:srgbClr val="00B0F0"/>
                </a:solidFill>
                <a:latin typeface="Calibri Light" panose="020F0302020204030204" pitchFamily="34" charset="0"/>
                <a:ea typeface="Verdana"/>
                <a:cs typeface="Calibri Light" panose="020F0302020204030204" pitchFamily="34" charset="0"/>
              </a:rPr>
              <a:t>Questions...</a:t>
            </a:r>
            <a:endParaRPr lang="en-US" sz="4000" b="1" dirty="0">
              <a:solidFill>
                <a:srgbClr val="00B0F0"/>
              </a:solidFill>
              <a:latin typeface="Calibri Light" panose="020F0302020204030204" pitchFamily="34" charset="0"/>
              <a:ea typeface="Verdana" panose="020B0604030504040204" pitchFamily="34" charset="0"/>
              <a:cs typeface="Calibri Light" panose="020F0302020204030204" pitchFamily="34"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551" y="1821733"/>
            <a:ext cx="5057667" cy="436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9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35167"/>
            <a:ext cx="6593720" cy="912033"/>
          </a:xfrm>
          <a:noFill/>
          <a:ln>
            <a:solidFill>
              <a:schemeClr val="bg1"/>
            </a:solid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Agenda</a:t>
            </a:r>
          </a:p>
        </p:txBody>
      </p:sp>
      <p:sp>
        <p:nvSpPr>
          <p:cNvPr id="5" name="Content Placeholder 4"/>
          <p:cNvSpPr>
            <a:spLocks noGrp="1"/>
          </p:cNvSpPr>
          <p:nvPr>
            <p:ph idx="1"/>
          </p:nvPr>
        </p:nvSpPr>
        <p:spPr>
          <a:xfrm>
            <a:off x="3615596" y="996539"/>
            <a:ext cx="8459494" cy="4525963"/>
          </a:xfrm>
        </p:spPr>
        <p:txBody>
          <a:bodyPr vert="horz" lIns="91440" tIns="45720" rIns="91440" bIns="45720" rtlCol="0" anchor="t">
            <a:normAutofit fontScale="85000" lnSpcReduction="10000"/>
          </a:bodyPr>
          <a:lstStyle/>
          <a:p>
            <a:pPr marL="0" indent="0">
              <a:buNone/>
            </a:pPr>
            <a:endParaRPr lang="en-CA" dirty="0">
              <a:latin typeface="Calibri Light" panose="020F0302020204030204" pitchFamily="34" charset="0"/>
              <a:cs typeface="Calibri Light" panose="020F0302020204030204" pitchFamily="34" charset="0"/>
            </a:endParaRPr>
          </a:p>
          <a:p>
            <a:pPr marL="457200" indent="-457200"/>
            <a:r>
              <a:rPr lang="en-CA" dirty="0">
                <a:latin typeface="Calibri Light" panose="020F0302020204030204" pitchFamily="34" charset="0"/>
                <a:cs typeface="Calibri Light" panose="020F0302020204030204" pitchFamily="34" charset="0"/>
              </a:rPr>
              <a:t>Welcome to </a:t>
            </a:r>
            <a:r>
              <a:rPr lang="en-CA" dirty="0">
                <a:latin typeface="Calibri Light" panose="020F0302020204030204" pitchFamily="34" charset="0"/>
                <a:ea typeface="+mn-lt"/>
                <a:cs typeface="Calibri Light" panose="020F0302020204030204" pitchFamily="34" charset="0"/>
              </a:rPr>
              <a:t>É</a:t>
            </a:r>
            <a:r>
              <a:rPr lang="en-CA" dirty="0">
                <a:latin typeface="Calibri Light" panose="020F0302020204030204" pitchFamily="34" charset="0"/>
                <a:cs typeface="Calibri Light" panose="020F0302020204030204" pitchFamily="34" charset="0"/>
              </a:rPr>
              <a:t>cole Tuscany School and Introductions</a:t>
            </a:r>
          </a:p>
          <a:p>
            <a:pPr marL="457200" indent="-457200"/>
            <a:r>
              <a:rPr lang="en-CA" dirty="0">
                <a:latin typeface="Calibri Light" panose="020F0302020204030204" pitchFamily="34" charset="0"/>
                <a:cs typeface="Calibri Light" panose="020F0302020204030204" pitchFamily="34" charset="0"/>
              </a:rPr>
              <a:t>Early Years Education</a:t>
            </a:r>
          </a:p>
          <a:p>
            <a:pPr marL="457200" indent="-457200"/>
            <a:r>
              <a:rPr lang="en-CA" dirty="0">
                <a:latin typeface="Calibri Light" panose="020F0302020204030204" pitchFamily="34" charset="0"/>
                <a:cs typeface="Calibri Light" panose="020F0302020204030204" pitchFamily="34" charset="0"/>
              </a:rPr>
              <a:t>Getting Ready for Kindergarten</a:t>
            </a:r>
            <a:endParaRPr lang="en-CA" dirty="0">
              <a:latin typeface="Calibri Light" panose="020F0302020204030204" pitchFamily="34" charset="0"/>
              <a:ea typeface="Calibri"/>
              <a:cs typeface="Calibri Light" panose="020F0302020204030204" pitchFamily="34" charset="0"/>
            </a:endParaRPr>
          </a:p>
          <a:p>
            <a:pPr marL="457200" indent="-457200"/>
            <a:r>
              <a:rPr lang="en-CA" dirty="0" err="1">
                <a:latin typeface="Calibri Light" panose="020F0302020204030204" pitchFamily="34" charset="0"/>
                <a:ea typeface="+mn-lt"/>
                <a:cs typeface="Calibri Light" panose="020F0302020204030204" pitchFamily="34" charset="0"/>
              </a:rPr>
              <a:t>Neurolinguistic</a:t>
            </a:r>
            <a:r>
              <a:rPr lang="en-CA" dirty="0">
                <a:latin typeface="Calibri Light" panose="020F0302020204030204" pitchFamily="34" charset="0"/>
                <a:ea typeface="+mn-lt"/>
                <a:cs typeface="Calibri Light" panose="020F0302020204030204" pitchFamily="34" charset="0"/>
              </a:rPr>
              <a:t> Approach to second language learning</a:t>
            </a:r>
            <a:endParaRPr lang="en-CA" dirty="0">
              <a:latin typeface="Calibri Light" panose="020F0302020204030204" pitchFamily="34" charset="0"/>
              <a:cs typeface="Calibri Light" panose="020F0302020204030204" pitchFamily="34" charset="0"/>
            </a:endParaRPr>
          </a:p>
          <a:p>
            <a:pPr marL="457200" indent="-457200"/>
            <a:r>
              <a:rPr lang="en-CA" dirty="0">
                <a:latin typeface="Calibri Light" panose="020F0302020204030204" pitchFamily="34" charset="0"/>
                <a:cs typeface="Calibri Light" panose="020F0302020204030204" pitchFamily="34" charset="0"/>
              </a:rPr>
              <a:t>Calgary Board of Education Kindergarten Registration</a:t>
            </a:r>
          </a:p>
          <a:p>
            <a:pPr lvl="1"/>
            <a:r>
              <a:rPr lang="en-CA" dirty="0">
                <a:latin typeface="Calibri Light" panose="020F0302020204030204" pitchFamily="34" charset="0"/>
                <a:cs typeface="Calibri Light" panose="020F0302020204030204" pitchFamily="34" charset="0"/>
              </a:rPr>
              <a:t>Processes specific to English and French Language Programs</a:t>
            </a:r>
          </a:p>
          <a:p>
            <a:pPr marL="457200" indent="-457200"/>
            <a:r>
              <a:rPr lang="en-CA" dirty="0">
                <a:latin typeface="Calibri Light" panose="020F0302020204030204" pitchFamily="34" charset="0"/>
                <a:cs typeface="Calibri Light" panose="020F0302020204030204" pitchFamily="34" charset="0"/>
              </a:rPr>
              <a:t>Transportation </a:t>
            </a:r>
          </a:p>
          <a:p>
            <a:pPr marL="457200" indent="-457200"/>
            <a:r>
              <a:rPr lang="en-CA" dirty="0">
                <a:latin typeface="Calibri Light" panose="020F0302020204030204" pitchFamily="34" charset="0"/>
                <a:cs typeface="Calibri Light" panose="020F0302020204030204" pitchFamily="34" charset="0"/>
              </a:rPr>
              <a:t>Welcome to Kindergarten Event - May 2025</a:t>
            </a:r>
          </a:p>
        </p:txBody>
      </p:sp>
    </p:spTree>
    <p:extLst>
      <p:ext uri="{BB962C8B-B14F-4D97-AF65-F5344CB8AC3E}">
        <p14:creationId xmlns:p14="http://schemas.microsoft.com/office/powerpoint/2010/main" val="342900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35167"/>
            <a:ext cx="6593720" cy="912033"/>
          </a:xfrm>
          <a:noFill/>
          <a:ln>
            <a:solidFill>
              <a:schemeClr val="bg1"/>
            </a:solidFill>
          </a:ln>
        </p:spPr>
        <p:txBody>
          <a:bodyPr>
            <a:normAutofit fontScale="90000"/>
          </a:bodyPr>
          <a:lstStyle/>
          <a:p>
            <a:pPr algn="l"/>
            <a:r>
              <a:rPr lang="en-US" sz="3600" b="1" dirty="0">
                <a:solidFill>
                  <a:srgbClr val="00B0F0"/>
                </a:solidFill>
                <a:latin typeface="Calibri Light" panose="020F0302020204030204" pitchFamily="34" charset="0"/>
                <a:cs typeface="Calibri Light" panose="020F0302020204030204" pitchFamily="34" charset="0"/>
              </a:rPr>
              <a:t>Tuscany Together/Tuscany Ensemble</a:t>
            </a:r>
          </a:p>
        </p:txBody>
      </p:sp>
      <p:sp>
        <p:nvSpPr>
          <p:cNvPr id="5" name="Content Placeholder 4"/>
          <p:cNvSpPr>
            <a:spLocks noGrp="1"/>
          </p:cNvSpPr>
          <p:nvPr>
            <p:ph idx="1"/>
          </p:nvPr>
        </p:nvSpPr>
        <p:spPr>
          <a:xfrm>
            <a:off x="3615596" y="996539"/>
            <a:ext cx="8321606" cy="4525963"/>
          </a:xfrm>
        </p:spPr>
        <p:txBody>
          <a:bodyPr vert="horz" lIns="91440" tIns="45720" rIns="91440" bIns="45720" rtlCol="0" anchor="t">
            <a:normAutofit/>
          </a:bodyPr>
          <a:lstStyle/>
          <a:p>
            <a:pPr marL="457200" indent="-457200"/>
            <a:endParaRPr lang="en-CA" dirty="0"/>
          </a:p>
          <a:p>
            <a:pPr marL="0" indent="0">
              <a:buNone/>
            </a:pPr>
            <a:r>
              <a:rPr lang="en-CA" dirty="0">
                <a:latin typeface="Calibri Light" panose="020F0302020204030204" pitchFamily="34" charset="0"/>
                <a:cs typeface="Calibri Light" panose="020F0302020204030204" pitchFamily="34" charset="0"/>
              </a:rPr>
              <a:t>Welcome to our dynamic Learning Community!</a:t>
            </a:r>
            <a:endParaRPr lang="en-CA" dirty="0">
              <a:latin typeface="Calibri Light" panose="020F0302020204030204" pitchFamily="34" charset="0"/>
              <a:ea typeface="Calibri"/>
              <a:cs typeface="Calibri Light" panose="020F0302020204030204" pitchFamily="34" charset="0"/>
            </a:endParaRPr>
          </a:p>
          <a:p>
            <a:pPr marL="457200" indent="-457200"/>
            <a:r>
              <a:rPr lang="en-CA" dirty="0">
                <a:latin typeface="Calibri Light" panose="020F0302020204030204" pitchFamily="34" charset="0"/>
                <a:cs typeface="Calibri Light" panose="020F0302020204030204" pitchFamily="34" charset="0"/>
              </a:rPr>
              <a:t>English Programming</a:t>
            </a:r>
            <a:endParaRPr lang="en-CA" dirty="0">
              <a:latin typeface="Calibri Light" panose="020F0302020204030204" pitchFamily="34" charset="0"/>
              <a:ea typeface="Calibri"/>
              <a:cs typeface="Calibri Light" panose="020F0302020204030204" pitchFamily="34" charset="0"/>
            </a:endParaRPr>
          </a:p>
          <a:p>
            <a:pPr lvl="1"/>
            <a:r>
              <a:rPr lang="en-CA" dirty="0">
                <a:latin typeface="Calibri Light" panose="020F0302020204030204" pitchFamily="34" charset="0"/>
                <a:cs typeface="Calibri Light" panose="020F0302020204030204" pitchFamily="34" charset="0"/>
              </a:rPr>
              <a:t>Kindergarten – Grade 5</a:t>
            </a:r>
          </a:p>
          <a:p>
            <a:pPr marL="457200" indent="-457200"/>
            <a:r>
              <a:rPr lang="en-CA" dirty="0">
                <a:latin typeface="Calibri Light" panose="020F0302020204030204" pitchFamily="34" charset="0"/>
                <a:cs typeface="Calibri Light" panose="020F0302020204030204" pitchFamily="34" charset="0"/>
              </a:rPr>
              <a:t>French Immersion Programming  </a:t>
            </a:r>
            <a:endParaRPr lang="en-CA" dirty="0">
              <a:latin typeface="Calibri Light" panose="020F0302020204030204" pitchFamily="34" charset="0"/>
              <a:ea typeface="Calibri"/>
              <a:cs typeface="Calibri Light" panose="020F0302020204030204" pitchFamily="34" charset="0"/>
            </a:endParaRPr>
          </a:p>
          <a:p>
            <a:pPr lvl="1"/>
            <a:r>
              <a:rPr lang="en-CA" dirty="0">
                <a:latin typeface="Calibri Light" panose="020F0302020204030204" pitchFamily="34" charset="0"/>
                <a:cs typeface="Calibri Light" panose="020F0302020204030204" pitchFamily="34" charset="0"/>
              </a:rPr>
              <a:t>Kindergarten – Grade 5</a:t>
            </a:r>
            <a:endParaRPr lang="en-CA" dirty="0">
              <a:latin typeface="Calibri Light" panose="020F0302020204030204" pitchFamily="34" charset="0"/>
              <a:ea typeface="Calibri"/>
              <a:cs typeface="Calibri Light" panose="020F0302020204030204" pitchFamily="34" charset="0"/>
            </a:endParaRPr>
          </a:p>
          <a:p>
            <a:pPr marL="457200" indent="-457200"/>
            <a:r>
              <a:rPr lang="en-CA" dirty="0">
                <a:latin typeface="Calibri Light" panose="020F0302020204030204" pitchFamily="34" charset="0"/>
                <a:cs typeface="Calibri Light" panose="020F0302020204030204" pitchFamily="34" charset="0"/>
              </a:rPr>
              <a:t>Enhanced Education Supports (EES)</a:t>
            </a:r>
            <a:endParaRPr lang="en-CA" dirty="0">
              <a:latin typeface="Calibri Light" panose="020F0302020204030204" pitchFamily="34" charset="0"/>
              <a:ea typeface="Calibri"/>
              <a:cs typeface="Calibri Light" panose="020F0302020204030204" pitchFamily="34" charset="0"/>
            </a:endParaRPr>
          </a:p>
          <a:p>
            <a:pPr lvl="1"/>
            <a:r>
              <a:rPr lang="en-CA" dirty="0">
                <a:latin typeface="Calibri Light" panose="020F0302020204030204" pitchFamily="34" charset="0"/>
                <a:cs typeface="Calibri Light" panose="020F0302020204030204" pitchFamily="34" charset="0"/>
              </a:rPr>
              <a:t>Grades 1-6</a:t>
            </a:r>
            <a:endParaRPr lang="en-CA" dirty="0">
              <a:latin typeface="Calibri Light" panose="020F0302020204030204" pitchFamily="34" charset="0"/>
              <a:ea typeface="Calibri"/>
              <a:cs typeface="Calibri Light" panose="020F0302020204030204" pitchFamily="34" charset="0"/>
            </a:endParaRPr>
          </a:p>
          <a:p>
            <a:pPr lvl="1"/>
            <a:endParaRPr lang="en-CA" dirty="0">
              <a:cs typeface="Calibri"/>
            </a:endParaRPr>
          </a:p>
        </p:txBody>
      </p:sp>
    </p:spTree>
    <p:extLst>
      <p:ext uri="{BB962C8B-B14F-4D97-AF65-F5344CB8AC3E}">
        <p14:creationId xmlns:p14="http://schemas.microsoft.com/office/powerpoint/2010/main" val="559025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972800" cy="1143000"/>
          </a:xfrm>
        </p:spPr>
        <p:txBody>
          <a:bodyPr/>
          <a:lstStyle/>
          <a:p>
            <a:r>
              <a:rPr lang="en-CA" b="1" dirty="0">
                <a:solidFill>
                  <a:srgbClr val="00B0F0"/>
                </a:solidFill>
                <a:latin typeface="Calibri Light" panose="020F0302020204030204" pitchFamily="34" charset="0"/>
                <a:cs typeface="Calibri Light" panose="020F0302020204030204" pitchFamily="34" charset="0"/>
              </a:rPr>
              <a:t>Kindergarten Hours </a:t>
            </a:r>
            <a:r>
              <a:rPr lang="en-CA" sz="2000" dirty="0">
                <a:solidFill>
                  <a:srgbClr val="00B0F0"/>
                </a:solidFill>
                <a:latin typeface="Calibri Light" panose="020F0302020204030204" pitchFamily="34" charset="0"/>
                <a:cs typeface="Calibri Light" panose="020F0302020204030204" pitchFamily="34" charset="0"/>
              </a:rPr>
              <a:t>(to be confirmed in May)</a:t>
            </a:r>
          </a:p>
        </p:txBody>
      </p:sp>
      <p:pic>
        <p:nvPicPr>
          <p:cNvPr id="5" name="Content Placeholder 4"/>
          <p:cNvPicPr>
            <a:picLocks noGrp="1" noChangeAspect="1"/>
          </p:cNvPicPr>
          <p:nvPr>
            <p:ph idx="1"/>
          </p:nvPr>
        </p:nvPicPr>
        <p:blipFill>
          <a:blip r:embed="rId3"/>
          <a:stretch>
            <a:fillRect/>
          </a:stretch>
        </p:blipFill>
        <p:spPr>
          <a:xfrm>
            <a:off x="975360" y="0"/>
            <a:ext cx="1693241" cy="6858000"/>
          </a:xfrm>
          <a:prstGeom prst="rect">
            <a:avLst/>
          </a:prstGeom>
        </p:spPr>
      </p:pic>
      <p:sp>
        <p:nvSpPr>
          <p:cNvPr id="6" name="Rectangle 5"/>
          <p:cNvSpPr/>
          <p:nvPr/>
        </p:nvSpPr>
        <p:spPr>
          <a:xfrm>
            <a:off x="3169920" y="1417638"/>
            <a:ext cx="9951720" cy="3939540"/>
          </a:xfrm>
          <a:prstGeom prst="rect">
            <a:avLst/>
          </a:prstGeom>
        </p:spPr>
        <p:txBody>
          <a:bodyPr wrap="square">
            <a:spAutoFit/>
          </a:bodyPr>
          <a:lstStyle/>
          <a:p>
            <a:r>
              <a:rPr lang="en-CA" sz="4000" dirty="0">
                <a:latin typeface="Calibri Light" panose="020F0302020204030204" pitchFamily="34" charset="0"/>
                <a:cs typeface="Calibri Light" panose="020F0302020204030204" pitchFamily="34" charset="0"/>
              </a:rPr>
              <a:t>Monday through Thursday</a:t>
            </a:r>
          </a:p>
          <a:p>
            <a:r>
              <a:rPr lang="en-CA" sz="4000" dirty="0">
                <a:latin typeface="Calibri Light" panose="020F0302020204030204" pitchFamily="34" charset="0"/>
                <a:cs typeface="Calibri Light" panose="020F0302020204030204" pitchFamily="34" charset="0"/>
              </a:rPr>
              <a:t>8:27-11:15 for morning class students</a:t>
            </a:r>
          </a:p>
          <a:p>
            <a:endParaRPr lang="en-CA" sz="1000" dirty="0">
              <a:latin typeface="Calibri Light" panose="020F0302020204030204" pitchFamily="34" charset="0"/>
              <a:cs typeface="Calibri Light" panose="020F0302020204030204" pitchFamily="34" charset="0"/>
            </a:endParaRPr>
          </a:p>
          <a:p>
            <a:r>
              <a:rPr lang="en-CA" sz="4000" dirty="0">
                <a:latin typeface="Calibri Light" panose="020F0302020204030204" pitchFamily="34" charset="0"/>
                <a:cs typeface="Calibri Light" panose="020F0302020204030204" pitchFamily="34" charset="0"/>
              </a:rPr>
              <a:t>12:07-2:55 for afternoon class students</a:t>
            </a:r>
          </a:p>
          <a:p>
            <a:endParaRPr lang="en-CA" sz="4000" dirty="0">
              <a:latin typeface="Calibri Light" panose="020F0302020204030204" pitchFamily="34" charset="0"/>
              <a:cs typeface="Calibri Light" panose="020F0302020204030204" pitchFamily="34" charset="0"/>
            </a:endParaRPr>
          </a:p>
          <a:p>
            <a:r>
              <a:rPr lang="en-CA" sz="4000" dirty="0">
                <a:latin typeface="Calibri Light" panose="020F0302020204030204" pitchFamily="34" charset="0"/>
                <a:cs typeface="Calibri Light" panose="020F0302020204030204" pitchFamily="34" charset="0"/>
              </a:rPr>
              <a:t>Alternating Fridays</a:t>
            </a:r>
          </a:p>
          <a:p>
            <a:r>
              <a:rPr lang="en-CA" sz="4000" dirty="0">
                <a:latin typeface="Calibri Light" panose="020F0302020204030204" pitchFamily="34" charset="0"/>
                <a:cs typeface="Calibri Light" panose="020F0302020204030204" pitchFamily="34" charset="0"/>
              </a:rPr>
              <a:t>8:27-12:40</a:t>
            </a:r>
          </a:p>
        </p:txBody>
      </p:sp>
    </p:spTree>
    <p:extLst>
      <p:ext uri="{BB962C8B-B14F-4D97-AF65-F5344CB8AC3E}">
        <p14:creationId xmlns:p14="http://schemas.microsoft.com/office/powerpoint/2010/main" val="75637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79" y="235167"/>
            <a:ext cx="8354787" cy="912033"/>
          </a:xfrm>
          <a:noFill/>
          <a:ln>
            <a:solidFill>
              <a:schemeClr val="bg1"/>
            </a:solidFill>
          </a:ln>
        </p:spPr>
        <p:txBody>
          <a:bodyPr>
            <a:normAutofit/>
          </a:bodyPr>
          <a:lstStyle/>
          <a:p>
            <a:pPr algn="l"/>
            <a:r>
              <a:rPr lang="en-US" sz="3600" b="1" dirty="0">
                <a:solidFill>
                  <a:srgbClr val="00B0F0"/>
                </a:solidFill>
                <a:latin typeface="Calibri Light" panose="020F0302020204030204" pitchFamily="34" charset="0"/>
                <a:cs typeface="Calibri Light" panose="020F0302020204030204" pitchFamily="34" charset="0"/>
              </a:rPr>
              <a:t>Early Years Education</a:t>
            </a:r>
          </a:p>
        </p:txBody>
      </p:sp>
      <p:sp>
        <p:nvSpPr>
          <p:cNvPr id="5" name="Content Placeholder 4"/>
          <p:cNvSpPr>
            <a:spLocks noGrp="1"/>
          </p:cNvSpPr>
          <p:nvPr>
            <p:ph idx="1"/>
          </p:nvPr>
        </p:nvSpPr>
        <p:spPr>
          <a:xfrm>
            <a:off x="3615870" y="1260257"/>
            <a:ext cx="8350857" cy="5201698"/>
          </a:xfrm>
        </p:spPr>
        <p:txBody>
          <a:bodyPr vert="horz" lIns="91440" tIns="45720" rIns="91440" bIns="45720" rtlCol="0" anchor="t">
            <a:normAutofit/>
          </a:bodyPr>
          <a:lstStyle/>
          <a:p>
            <a:pPr marL="0" indent="0" algn="ctr">
              <a:buNone/>
            </a:pPr>
            <a:r>
              <a:rPr lang="en-CA" sz="2800" dirty="0">
                <a:latin typeface="Calibri Light" panose="020F0302020204030204" pitchFamily="34" charset="0"/>
                <a:cs typeface="Calibri Light" panose="020F0302020204030204" pitchFamily="34" charset="0"/>
              </a:rPr>
              <a:t>The early years are a time of significant development in a child’s life and personalized attention is beneficial to early learners.</a:t>
            </a:r>
          </a:p>
          <a:p>
            <a:pPr marL="0" indent="0" algn="ctr">
              <a:buNone/>
            </a:pPr>
            <a:endParaRPr lang="en-CA" sz="2800" dirty="0">
              <a:latin typeface="Calibri Light" panose="020F0302020204030204" pitchFamily="34" charset="0"/>
              <a:cs typeface="Calibri Light" panose="020F0302020204030204" pitchFamily="34" charset="0"/>
            </a:endParaRPr>
          </a:p>
          <a:p>
            <a:pPr marL="0" indent="0" algn="ctr">
              <a:buNone/>
            </a:pPr>
            <a:r>
              <a:rPr lang="en-CA" sz="2800" dirty="0">
                <a:latin typeface="Calibri Light" panose="020F0302020204030204" pitchFamily="34" charset="0"/>
                <a:cs typeface="Calibri Light" panose="020F0302020204030204" pitchFamily="34" charset="0"/>
              </a:rPr>
              <a:t>At École Tuscany School, we recognize that each child brings their own unique talents and gifts to their learning experiences. </a:t>
            </a:r>
          </a:p>
          <a:p>
            <a:pPr marL="0" indent="0" algn="ctr">
              <a:buNone/>
            </a:pPr>
            <a:endParaRPr lang="en-CA" sz="2800" dirty="0">
              <a:latin typeface="Calibri Light" panose="020F0302020204030204" pitchFamily="34" charset="0"/>
              <a:cs typeface="Calibri Light" panose="020F0302020204030204" pitchFamily="34" charset="0"/>
            </a:endParaRPr>
          </a:p>
          <a:p>
            <a:pPr marL="0" indent="0" algn="ctr">
              <a:buNone/>
            </a:pPr>
            <a:r>
              <a:rPr lang="en-CA" sz="2800" dirty="0">
                <a:latin typeface="Calibri Light" panose="020F0302020204030204" pitchFamily="34" charset="0"/>
                <a:cs typeface="Calibri Light" panose="020F0302020204030204" pitchFamily="34" charset="0"/>
              </a:rPr>
              <a:t>Our dedicated staff know how to help each child reach their full potential. </a:t>
            </a:r>
            <a:endParaRPr lang="en-CA"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4677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35167"/>
            <a:ext cx="6593720" cy="912033"/>
          </a:xfrm>
          <a:noFill/>
          <a:ln>
            <a:noFill/>
          </a:ln>
        </p:spPr>
        <p:txBody>
          <a:bodyPr>
            <a:normAutofit fontScale="90000"/>
          </a:bodyPr>
          <a:lstStyle/>
          <a:p>
            <a:pPr algn="l"/>
            <a:r>
              <a:rPr lang="en-US" sz="3600" b="1" dirty="0">
                <a:solidFill>
                  <a:srgbClr val="00B0F0"/>
                </a:solidFill>
                <a:latin typeface="Calibri Light" panose="020F0302020204030204" pitchFamily="34" charset="0"/>
                <a:cs typeface="Calibri Light" panose="020F0302020204030204" pitchFamily="34" charset="0"/>
              </a:rPr>
              <a:t>Learning Through  </a:t>
            </a:r>
            <a:r>
              <a:rPr lang="en-US" sz="6600" b="1" dirty="0">
                <a:solidFill>
                  <a:srgbClr val="00B0F0"/>
                </a:solidFill>
                <a:latin typeface="Bradley Hand ITC" panose="03070402050302030203" pitchFamily="66" charset="0"/>
              </a:rPr>
              <a:t>PLAY</a:t>
            </a:r>
            <a:endParaRPr lang="en-US" sz="3600" b="1" dirty="0">
              <a:solidFill>
                <a:srgbClr val="00B0F0"/>
              </a:solidFill>
              <a:latin typeface="+mn-lt"/>
              <a:ea typeface="Verdana" panose="020B0604030504040204" pitchFamily="34" charset="0"/>
            </a:endParaRPr>
          </a:p>
        </p:txBody>
      </p:sp>
      <p:sp>
        <p:nvSpPr>
          <p:cNvPr id="8" name="TextBox 7">
            <a:extLst>
              <a:ext uri="{FF2B5EF4-FFF2-40B4-BE49-F238E27FC236}">
                <a16:creationId xmlns:a16="http://schemas.microsoft.com/office/drawing/2014/main" id="{D7DBB030-B2A3-4DD9-AFD8-7E07B4C19717}"/>
              </a:ext>
            </a:extLst>
          </p:cNvPr>
          <p:cNvSpPr txBox="1"/>
          <p:nvPr/>
        </p:nvSpPr>
        <p:spPr>
          <a:xfrm>
            <a:off x="3617080" y="1724421"/>
            <a:ext cx="8207458"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2800" dirty="0">
                <a:latin typeface="Calibri Light" panose="020F0302020204030204" pitchFamily="34" charset="0"/>
                <a:cs typeface="Calibri Light" panose="020F0302020204030204" pitchFamily="34" charset="0"/>
              </a:rPr>
              <a:t>More than just skill building or practicing for the world we will grow into, play is the primary way which children manipulate new information, fit it into existing schema or create new ones and then adjust their understanding accordingly. </a:t>
            </a:r>
          </a:p>
          <a:p>
            <a:pPr algn="ctr"/>
            <a:endParaRPr lang="en-CA" sz="2400" dirty="0">
              <a:latin typeface="Calibri Light" panose="020F0302020204030204" pitchFamily="34" charset="0"/>
              <a:cs typeface="Calibri Light" panose="020F0302020204030204" pitchFamily="34" charset="0"/>
            </a:endParaRPr>
          </a:p>
          <a:p>
            <a:endParaRPr lang="en-CA" dirty="0">
              <a:latin typeface="Calibri Light" panose="020F0302020204030204" pitchFamily="34" charset="0"/>
              <a:cs typeface="Calibri Light" panose="020F0302020204030204" pitchFamily="34" charset="0"/>
            </a:endParaRPr>
          </a:p>
          <a:p>
            <a:pPr algn="ctr"/>
            <a:r>
              <a:rPr lang="en-CA" dirty="0">
                <a:latin typeface="Calibri Light" panose="020F0302020204030204" pitchFamily="34" charset="0"/>
                <a:cs typeface="Calibri Light" panose="020F0302020204030204" pitchFamily="34" charset="0"/>
              </a:rPr>
              <a:t>formulating </a:t>
            </a:r>
            <a:r>
              <a:rPr lang="en-CA" sz="2400" b="1" dirty="0">
                <a:latin typeface="Calibri Light" panose="020F0302020204030204" pitchFamily="34" charset="0"/>
                <a:cs typeface="Calibri Light" panose="020F0302020204030204" pitchFamily="34" charset="0"/>
              </a:rPr>
              <a:t>hypothesis</a:t>
            </a:r>
          </a:p>
          <a:p>
            <a:pPr algn="ctr"/>
            <a:r>
              <a:rPr lang="en-CA" sz="2400" b="1" dirty="0">
                <a:latin typeface="Calibri Light" panose="020F0302020204030204" pitchFamily="34" charset="0"/>
                <a:cs typeface="Calibri Light" panose="020F0302020204030204" pitchFamily="34" charset="0"/>
              </a:rPr>
              <a:t>engaging </a:t>
            </a:r>
            <a:r>
              <a:rPr lang="en-CA" dirty="0">
                <a:latin typeface="Calibri Light" panose="020F0302020204030204" pitchFamily="34" charset="0"/>
                <a:cs typeface="Calibri Light" panose="020F0302020204030204" pitchFamily="34" charset="0"/>
              </a:rPr>
              <a:t>in experimentation and exploration</a:t>
            </a:r>
          </a:p>
          <a:p>
            <a:pPr algn="ctr"/>
            <a:r>
              <a:rPr lang="en-CA" sz="2400" b="1" dirty="0">
                <a:latin typeface="Calibri Light" panose="020F0302020204030204" pitchFamily="34" charset="0"/>
                <a:cs typeface="Calibri Light" panose="020F0302020204030204" pitchFamily="34" charset="0"/>
              </a:rPr>
              <a:t>discovering </a:t>
            </a:r>
            <a:r>
              <a:rPr lang="en-CA" dirty="0">
                <a:latin typeface="Calibri Light" panose="020F0302020204030204" pitchFamily="34" charset="0"/>
                <a:cs typeface="Calibri Light" panose="020F0302020204030204" pitchFamily="34" charset="0"/>
              </a:rPr>
              <a:t>patterns</a:t>
            </a:r>
          </a:p>
          <a:p>
            <a:pPr algn="ctr"/>
            <a:r>
              <a:rPr lang="en-CA" dirty="0">
                <a:latin typeface="Calibri Light" panose="020F0302020204030204" pitchFamily="34" charset="0"/>
                <a:cs typeface="Calibri Light" panose="020F0302020204030204" pitchFamily="34" charset="0"/>
              </a:rPr>
              <a:t>creating </a:t>
            </a:r>
            <a:r>
              <a:rPr lang="en-CA" sz="2400" b="1" dirty="0">
                <a:latin typeface="Calibri Light" panose="020F0302020204030204" pitchFamily="34" charset="0"/>
                <a:cs typeface="Calibri Light" panose="020F0302020204030204" pitchFamily="34" charset="0"/>
              </a:rPr>
              <a:t>theories</a:t>
            </a:r>
          </a:p>
        </p:txBody>
      </p:sp>
    </p:spTree>
    <p:extLst>
      <p:ext uri="{BB962C8B-B14F-4D97-AF65-F5344CB8AC3E}">
        <p14:creationId xmlns:p14="http://schemas.microsoft.com/office/powerpoint/2010/main" val="34551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35167"/>
            <a:ext cx="6593720" cy="912033"/>
          </a:xfrm>
          <a:noFill/>
          <a:ln>
            <a:noFill/>
          </a:ln>
        </p:spPr>
        <p:txBody>
          <a:bodyPr>
            <a:normAutofit fontScale="90000"/>
          </a:bodyPr>
          <a:lstStyle/>
          <a:p>
            <a:pPr algn="l"/>
            <a:r>
              <a:rPr lang="en-US" sz="3600" dirty="0">
                <a:solidFill>
                  <a:srgbClr val="00B0F0"/>
                </a:solidFill>
              </a:rPr>
              <a:t>Learning Through  </a:t>
            </a:r>
            <a:r>
              <a:rPr lang="en-US" sz="6600" dirty="0">
                <a:solidFill>
                  <a:srgbClr val="00B0F0"/>
                </a:solidFill>
                <a:latin typeface="Bradley Hand ITC" panose="03070402050302030203" pitchFamily="66" charset="0"/>
              </a:rPr>
              <a:t>PLAY</a:t>
            </a:r>
            <a:endParaRPr lang="en-US" sz="3600" dirty="0">
              <a:solidFill>
                <a:srgbClr val="00B0F0"/>
              </a:solidFill>
              <a:latin typeface="+mn-lt"/>
              <a:ea typeface="Verdana" panose="020B060403050404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51737" y="1506048"/>
            <a:ext cx="6605528" cy="4403685"/>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271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944624" cy="6858000"/>
          </a:xfrm>
          <a:prstGeom prst="rect">
            <a:avLst/>
          </a:prstGeom>
        </p:spPr>
      </p:pic>
      <p:sp>
        <p:nvSpPr>
          <p:cNvPr id="6" name="Title 5"/>
          <p:cNvSpPr>
            <a:spLocks noGrp="1"/>
          </p:cNvSpPr>
          <p:nvPr>
            <p:ph type="title"/>
          </p:nvPr>
        </p:nvSpPr>
        <p:spPr>
          <a:xfrm>
            <a:off x="3617080" y="235167"/>
            <a:ext cx="6593720" cy="912033"/>
          </a:xfrm>
          <a:noFill/>
          <a:ln>
            <a:noFill/>
          </a:ln>
        </p:spPr>
        <p:txBody>
          <a:bodyPr>
            <a:normAutofit fontScale="90000"/>
          </a:bodyPr>
          <a:lstStyle/>
          <a:p>
            <a:pPr algn="l"/>
            <a:r>
              <a:rPr lang="en-US" sz="3600" dirty="0">
                <a:solidFill>
                  <a:srgbClr val="00B0F0"/>
                </a:solidFill>
              </a:rPr>
              <a:t>Learning Through  </a:t>
            </a:r>
            <a:r>
              <a:rPr lang="en-US" sz="6600" dirty="0">
                <a:solidFill>
                  <a:srgbClr val="00B0F0"/>
                </a:solidFill>
                <a:latin typeface="Bradley Hand ITC" panose="03070402050302030203" pitchFamily="66" charset="0"/>
              </a:rPr>
              <a:t>PLAY</a:t>
            </a:r>
            <a:endParaRPr lang="en-US" sz="3600" dirty="0">
              <a:solidFill>
                <a:srgbClr val="00B0F0"/>
              </a:solidFill>
              <a:latin typeface="+mn-lt"/>
              <a:ea typeface="Verdana" panose="020B060403050404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84523" y="2169596"/>
            <a:ext cx="4881150" cy="3660863"/>
          </a:xfrm>
          <a:prstGeom prst="rect">
            <a:avLst/>
          </a:prstGeom>
          <a:ln>
            <a:noFill/>
          </a:ln>
          <a:effectLst>
            <a:softEdge rad="112500"/>
          </a:effectLst>
        </p:spPr>
      </p:pic>
      <p:sp>
        <p:nvSpPr>
          <p:cNvPr id="2" name="TextBox 1"/>
          <p:cNvSpPr txBox="1"/>
          <p:nvPr/>
        </p:nvSpPr>
        <p:spPr>
          <a:xfrm>
            <a:off x="7555531" y="1778000"/>
            <a:ext cx="4433270" cy="4739759"/>
          </a:xfrm>
          <a:prstGeom prst="rect">
            <a:avLst/>
          </a:prstGeom>
          <a:noFill/>
        </p:spPr>
        <p:txBody>
          <a:bodyPr wrap="square" lIns="91440" tIns="45720" rIns="91440" bIns="45720" rtlCol="0" anchor="t">
            <a:spAutoFit/>
          </a:bodyPr>
          <a:lstStyle/>
          <a:p>
            <a:pPr algn="ctr"/>
            <a:r>
              <a:rPr lang="en-CA" sz="2400" i="1"/>
              <a:t>“Research shows that children who engage in complex forms of socio-dramatic play have greater language skills than non-players, better social skills, more empathy, more imagination, and more of the subtle capacity to know what others mean. They are less aggressive and show more self-control and higher levels of thinking” </a:t>
            </a:r>
          </a:p>
          <a:p>
            <a:pPr algn="ctr"/>
            <a:endParaRPr lang="en-CA" sz="2400" i="1"/>
          </a:p>
          <a:p>
            <a:pPr algn="ctr"/>
            <a:r>
              <a:rPr lang="en-CA" sz="1400" i="1"/>
              <a:t>-Miller &amp; Almon</a:t>
            </a:r>
          </a:p>
        </p:txBody>
      </p:sp>
    </p:spTree>
    <p:extLst>
      <p:ext uri="{BB962C8B-B14F-4D97-AF65-F5344CB8AC3E}">
        <p14:creationId xmlns:p14="http://schemas.microsoft.com/office/powerpoint/2010/main" val="3688769788"/>
      </p:ext>
    </p:extLst>
  </p:cSld>
  <p:clrMapOvr>
    <a:masterClrMapping/>
  </p:clrMapOvr>
</p:sld>
</file>

<file path=ppt/theme/theme1.xml><?xml version="1.0" encoding="utf-8"?>
<a:theme xmlns:a="http://schemas.openxmlformats.org/drawingml/2006/main" name="CareerTech">
  <a:themeElements>
    <a:clrScheme name="Custom 4">
      <a:dk1>
        <a:sysClr val="windowText" lastClr="000000"/>
      </a:dk1>
      <a:lt1>
        <a:sysClr val="window" lastClr="FFFFFF"/>
      </a:lt1>
      <a:dk2>
        <a:srgbClr val="00ADD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8a90e80-4969-4f01-b3ab-64d13f91db78">
      <UserInfo>
        <DisplayName>Pelling, Melody L</DisplayName>
        <AccountId>10</AccountId>
        <AccountType/>
      </UserInfo>
    </SharedWithUsers>
    <_activity xmlns="7b40d38c-24a5-47af-8fa9-e4f094979b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8B639D06EF7B4B9DABA4786237BC58" ma:contentTypeVersion="16" ma:contentTypeDescription="Create a new document." ma:contentTypeScope="" ma:versionID="c021522ef4209950bedacda9c465929e">
  <xsd:schema xmlns:xsd="http://www.w3.org/2001/XMLSchema" xmlns:xs="http://www.w3.org/2001/XMLSchema" xmlns:p="http://schemas.microsoft.com/office/2006/metadata/properties" xmlns:ns3="7b40d38c-24a5-47af-8fa9-e4f094979b00" xmlns:ns4="c8a90e80-4969-4f01-b3ab-64d13f91db78" targetNamespace="http://schemas.microsoft.com/office/2006/metadata/properties" ma:root="true" ma:fieldsID="75b333d3f4e9c6f732ce6ffa50e6e7f1" ns3:_="" ns4:_="">
    <xsd:import namespace="7b40d38c-24a5-47af-8fa9-e4f094979b00"/>
    <xsd:import namespace="c8a90e80-4969-4f01-b3ab-64d13f91db7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0d38c-24a5-47af-8fa9-e4f094979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a90e80-4969-4f01-b3ab-64d13f91db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A2AD63-7394-4824-8A74-7ECD909E0595}">
  <ds:schemaRefs>
    <ds:schemaRef ds:uri="http://schemas.microsoft.com/sharepoint/v3/contenttype/forms"/>
  </ds:schemaRefs>
</ds:datastoreItem>
</file>

<file path=customXml/itemProps2.xml><?xml version="1.0" encoding="utf-8"?>
<ds:datastoreItem xmlns:ds="http://schemas.openxmlformats.org/officeDocument/2006/customXml" ds:itemID="{CFDFF9EC-C9EC-4004-9677-0BB94007907D}">
  <ds:schemaRefs>
    <ds:schemaRef ds:uri="http://purl.org/dc/terms/"/>
    <ds:schemaRef ds:uri="http://schemas.openxmlformats.org/package/2006/metadata/core-properties"/>
    <ds:schemaRef ds:uri="c8a90e80-4969-4f01-b3ab-64d13f91db78"/>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b40d38c-24a5-47af-8fa9-e4f094979b00"/>
    <ds:schemaRef ds:uri="http://www.w3.org/XML/1998/namespace"/>
  </ds:schemaRefs>
</ds:datastoreItem>
</file>

<file path=customXml/itemProps3.xml><?xml version="1.0" encoding="utf-8"?>
<ds:datastoreItem xmlns:ds="http://schemas.openxmlformats.org/officeDocument/2006/customXml" ds:itemID="{E800BE3B-8B81-4CE8-B23C-D56EA484E67A}">
  <ds:schemaRefs>
    <ds:schemaRef ds:uri="7b40d38c-24a5-47af-8fa9-e4f094979b00"/>
    <ds:schemaRef ds:uri="c8a90e80-4969-4f01-b3ab-64d13f91d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256</TotalTime>
  <Words>2918</Words>
  <Application>Microsoft Office PowerPoint</Application>
  <PresentationFormat>Widescreen</PresentationFormat>
  <Paragraphs>332</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Bradley Hand ITC</vt:lpstr>
      <vt:lpstr>Calibri</vt:lpstr>
      <vt:lpstr>Calibri Light</vt:lpstr>
      <vt:lpstr>PT Sans</vt:lpstr>
      <vt:lpstr>Roboto</vt:lpstr>
      <vt:lpstr>Segoe UI</vt:lpstr>
      <vt:lpstr>Verdana</vt:lpstr>
      <vt:lpstr>CareerTech</vt:lpstr>
      <vt:lpstr>Kindergarten   École Tuscany School   </vt:lpstr>
      <vt:lpstr>Acknowledging the Land</vt:lpstr>
      <vt:lpstr>Agenda</vt:lpstr>
      <vt:lpstr>Tuscany Together/Tuscany Ensemble</vt:lpstr>
      <vt:lpstr>Kindergarten Hours (to be confirmed in May)</vt:lpstr>
      <vt:lpstr>Early Years Education</vt:lpstr>
      <vt:lpstr>Learning Through  PLAY</vt:lpstr>
      <vt:lpstr>Learning Through  PLAY</vt:lpstr>
      <vt:lpstr>Learning Through  PLAY</vt:lpstr>
      <vt:lpstr>Early Literacy &amp; Numeracy</vt:lpstr>
      <vt:lpstr>Getting Ready for Kindergarten</vt:lpstr>
      <vt:lpstr>Getting Ready for Kindergarten</vt:lpstr>
      <vt:lpstr>Getting Ready for Kindergarten</vt:lpstr>
      <vt:lpstr>Additional Resources for Families</vt:lpstr>
      <vt:lpstr>French Immersion Programming</vt:lpstr>
      <vt:lpstr>Helpful Resources</vt:lpstr>
      <vt:lpstr>Neurolinguistic Approach to Language Learning</vt:lpstr>
      <vt:lpstr>CBE Enhanced Supports</vt:lpstr>
      <vt:lpstr>Registering for Kindergarten 2025/2026 </vt:lpstr>
      <vt:lpstr>PowerPoint Presentation</vt:lpstr>
      <vt:lpstr>Transportation - Bussing</vt:lpstr>
      <vt:lpstr>Welcome to Kindergarten – May 2025</vt:lpstr>
      <vt:lpstr>Questions...</vt:lpstr>
    </vt:vector>
  </TitlesOfParts>
  <Company>Calgary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Patton, Sandra L</dc:creator>
  <cp:lastModifiedBy>Scullion, Lesley J</cp:lastModifiedBy>
  <cp:revision>40</cp:revision>
  <dcterms:created xsi:type="dcterms:W3CDTF">2021-04-28T18:25:37Z</dcterms:created>
  <dcterms:modified xsi:type="dcterms:W3CDTF">2025-01-27T19:01:09Z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0x010100C68B639D06EF7B4B9DABA4786237BC58</vt:lpwstr>
  </property>
  <property fmtid="{D5CDD505-2E9C-101B-9397-08002B2CF9AE}" pid="3" name="_dlc_DocIdItemGuid">
    <vt:lpwstr>50586ddf-19eb-4b5b-8312-a4290c8cc2d1</vt:lpwstr>
  </property>
</Properties>
</file>