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5"/>
    <p:sldMasterId id="2147483683" r:id="rId6"/>
    <p:sldMasterId id="2147483720" r:id="rId7"/>
    <p:sldMasterId id="2147483724" r:id="rId8"/>
    <p:sldMasterId id="2147483660" r:id="rId9"/>
  </p:sldMasterIdLst>
  <p:notesMasterIdLst>
    <p:notesMasterId r:id="rId32"/>
  </p:notesMasterIdLst>
  <p:sldIdLst>
    <p:sldId id="355" r:id="rId10"/>
    <p:sldId id="260" r:id="rId11"/>
    <p:sldId id="330" r:id="rId12"/>
    <p:sldId id="328" r:id="rId13"/>
    <p:sldId id="367" r:id="rId14"/>
    <p:sldId id="363" r:id="rId15"/>
    <p:sldId id="364" r:id="rId16"/>
    <p:sldId id="365" r:id="rId17"/>
    <p:sldId id="366" r:id="rId18"/>
    <p:sldId id="369" r:id="rId19"/>
    <p:sldId id="370" r:id="rId20"/>
    <p:sldId id="371" r:id="rId21"/>
    <p:sldId id="340" r:id="rId22"/>
    <p:sldId id="342" r:id="rId23"/>
    <p:sldId id="357" r:id="rId24"/>
    <p:sldId id="344" r:id="rId25"/>
    <p:sldId id="320" r:id="rId26"/>
    <p:sldId id="347" r:id="rId27"/>
    <p:sldId id="346" r:id="rId28"/>
    <p:sldId id="353" r:id="rId29"/>
    <p:sldId id="354" r:id="rId30"/>
    <p:sldId id="279" r:id="rId31"/>
  </p:sldIdLst>
  <p:sldSz cx="9144000" cy="5143500" type="screen16x9"/>
  <p:notesSz cx="6858000" cy="12096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wther, Adele M" initials="LAM" lastIdx="1" clrIdx="0">
    <p:extLst>
      <p:ext uri="{19B8F6BF-5375-455C-9EA6-DF929625EA0E}">
        <p15:presenceInfo xmlns:p15="http://schemas.microsoft.com/office/powerpoint/2012/main" userId="S-1-5-21-602162358-1123561945-1417001333-1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1D9928-CBBE-8452-B9A6-F3D459B9CDA1}" v="10" dt="2024-12-20T18:10:36.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8" autoAdjust="0"/>
    <p:restoredTop sz="74648"/>
  </p:normalViewPr>
  <p:slideViewPr>
    <p:cSldViewPr snapToGrid="0">
      <p:cViewPr>
        <p:scale>
          <a:sx n="126" d="100"/>
          <a:sy n="126" d="100"/>
        </p:scale>
        <p:origin x="204"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43"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46CE-8A40-4505-BF81-A6F1207CC5F4}" type="datetimeFigureOut">
              <a:rPr lang="en-CA" smtClean="0"/>
              <a:t>2025-03-19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3A070-8C9B-4D2F-B892-C74E325F37D5}" type="slidenum">
              <a:rPr lang="en-CA" smtClean="0"/>
              <a:t>‹#›</a:t>
            </a:fld>
            <a:endParaRPr lang="en-CA"/>
          </a:p>
        </p:txBody>
      </p:sp>
    </p:spTree>
    <p:extLst>
      <p:ext uri="{BB962C8B-B14F-4D97-AF65-F5344CB8AC3E}">
        <p14:creationId xmlns:p14="http://schemas.microsoft.com/office/powerpoint/2010/main" val="420109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2</a:t>
            </a:fld>
            <a:endParaRPr lang="en-CA"/>
          </a:p>
        </p:txBody>
      </p:sp>
    </p:spTree>
    <p:extLst>
      <p:ext uri="{BB962C8B-B14F-4D97-AF65-F5344CB8AC3E}">
        <p14:creationId xmlns:p14="http://schemas.microsoft.com/office/powerpoint/2010/main" val="132437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charset="0"/>
                <a:ea typeface="Arial" charset="0"/>
                <a:cs typeface="Arial" charset="0"/>
              </a:rPr>
              <a:t>Pause at this slide until your Q&amp;A is finished.</a:t>
            </a:r>
          </a:p>
          <a:p>
            <a:endParaRPr lang="en-CA" b="1">
              <a:latin typeface="Arial" charset="0"/>
              <a:ea typeface="Arial" charset="0"/>
              <a:cs typeface="Arial" charset="0"/>
            </a:endParaRPr>
          </a:p>
          <a:p>
            <a:r>
              <a:rPr lang="en-CA" b="1">
                <a:latin typeface="Arial" charset="0"/>
                <a:ea typeface="Arial" charset="0"/>
                <a:cs typeface="Arial" charset="0"/>
              </a:rPr>
              <a:t>You may want to remind participants that this Q&amp;A is to clarify anything that was unclear in the presentation up to this point and that there will be an opportunity to provide feedback.</a:t>
            </a:r>
          </a:p>
          <a:p>
            <a:endParaRPr lang="en-CA" b="1">
              <a:latin typeface="Calibri" panose="020F0502020204030204"/>
              <a:cs typeface="Calibri" panose="020F0502020204030204"/>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18</a:t>
            </a:fld>
            <a:endParaRPr lang="en-CA"/>
          </a:p>
        </p:txBody>
      </p:sp>
    </p:spTree>
    <p:extLst>
      <p:ext uri="{BB962C8B-B14F-4D97-AF65-F5344CB8AC3E}">
        <p14:creationId xmlns:p14="http://schemas.microsoft.com/office/powerpoint/2010/main" val="1818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lumMod val="50000"/>
                  </a:schemeClr>
                </a:solidFill>
                <a:latin typeface="Arial"/>
                <a:cs typeface="Arial"/>
              </a:rPr>
              <a:t>Please</a:t>
            </a:r>
            <a:r>
              <a:rPr lang="en-CA" sz="1200" baseline="0" dirty="0">
                <a:solidFill>
                  <a:schemeClr val="bg1">
                    <a:lumMod val="50000"/>
                  </a:schemeClr>
                </a:solidFill>
                <a:latin typeface="Arial"/>
                <a:cs typeface="Arial"/>
              </a:rPr>
              <a:t> p</a:t>
            </a:r>
            <a:r>
              <a:rPr lang="en-CA" sz="1200" dirty="0">
                <a:solidFill>
                  <a:schemeClr val="bg1">
                    <a:lumMod val="50000"/>
                  </a:schemeClr>
                </a:solidFill>
                <a:latin typeface="Arial"/>
                <a:cs typeface="Arial"/>
              </a:rPr>
              <a:t>rovide</a:t>
            </a:r>
            <a:r>
              <a:rPr lang="en-CA" sz="1200" baseline="0" dirty="0">
                <a:solidFill>
                  <a:schemeClr val="bg1">
                    <a:lumMod val="50000"/>
                  </a:schemeClr>
                </a:solidFill>
                <a:latin typeface="Arial"/>
                <a:cs typeface="Arial"/>
              </a:rPr>
              <a:t> your comments and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aseline="0">
              <a:solidFill>
                <a:schemeClr val="bg1">
                  <a:lumMod val="50000"/>
                </a:schemeClr>
              </a:solidFill>
              <a:latin typeface="Arial" panose="020B0604020202020204" pitchFamily="34" charset="0"/>
              <a:cs typeface="Arial" panose="020B0604020202020204" pitchFamily="34" charset="0"/>
            </a:endParaRPr>
          </a:p>
          <a:p>
            <a:pPr>
              <a:defRPr/>
            </a:pPr>
            <a:r>
              <a:rPr lang="en-CA" b="1" baseline="0" dirty="0">
                <a:latin typeface="Arial"/>
                <a:cs typeface="Arial"/>
              </a:rPr>
              <a:t>TIP: Prepare some ‘probing questions’ beforehand to help encourage and guide the conversation. </a:t>
            </a:r>
            <a:r>
              <a:rPr lang="en-CA" b="1" dirty="0">
                <a:latin typeface="Arial"/>
                <a:cs typeface="Arial"/>
              </a:rPr>
              <a:t>If you are holding a virtual meeting, you can also consider using the Teams Polls to gather feedback on specific questions – you can do this at various points during the presentation/session.</a:t>
            </a:r>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dirty="0">
                <a:solidFill>
                  <a:schemeClr val="bg1">
                    <a:lumMod val="50000"/>
                  </a:schemeClr>
                </a:solidFill>
                <a:latin typeface="Arial"/>
                <a:cs typeface="Arial"/>
              </a:rPr>
              <a:t>TIP: Have someone take notes to capture comments and feedback.</a:t>
            </a:r>
          </a:p>
        </p:txBody>
      </p:sp>
      <p:sp>
        <p:nvSpPr>
          <p:cNvPr id="4" name="Slide Number Placeholder 3"/>
          <p:cNvSpPr>
            <a:spLocks noGrp="1"/>
          </p:cNvSpPr>
          <p:nvPr>
            <p:ph type="sldNum" sz="quarter" idx="10"/>
          </p:nvPr>
        </p:nvSpPr>
        <p:spPr/>
        <p:txBody>
          <a:bodyPr/>
          <a:lstStyle/>
          <a:p>
            <a:fld id="{48A3A070-8C9B-4D2F-B892-C74E325F37D5}" type="slidenum">
              <a:rPr lang="en-CA" smtClean="0"/>
              <a:t>19</a:t>
            </a:fld>
            <a:endParaRPr lang="en-CA"/>
          </a:p>
        </p:txBody>
      </p:sp>
    </p:spTree>
    <p:extLst>
      <p:ext uri="{BB962C8B-B14F-4D97-AF65-F5344CB8AC3E}">
        <p14:creationId xmlns:p14="http://schemas.microsoft.com/office/powerpoint/2010/main" val="514712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a:solidFill>
                  <a:schemeClr val="tx1"/>
                </a:solidFill>
                <a:effectLst/>
                <a:latin typeface="+mn-lt"/>
                <a:ea typeface="+mn-ea"/>
                <a:cs typeface="+mn-cs"/>
              </a:rPr>
              <a:t>We want to make sure our meetings meet your needs and expectations. That's why we are asking for your feedback on this meeting. Your feedback is the only way we will know what we're doing well and what we can improve at future meetings.</a:t>
            </a:r>
            <a:r>
              <a:rPr lang="en-US"/>
              <a:t> So please do take a few minutes to share your feedback. We will share a summary of responses on our website later this spring.</a:t>
            </a:r>
            <a:endParaRPr lang="en-CA"/>
          </a:p>
        </p:txBody>
      </p:sp>
      <p:sp>
        <p:nvSpPr>
          <p:cNvPr id="4" name="Slide Number Placeholder 3"/>
          <p:cNvSpPr>
            <a:spLocks noGrp="1"/>
          </p:cNvSpPr>
          <p:nvPr>
            <p:ph type="sldNum" sz="quarter" idx="10"/>
          </p:nvPr>
        </p:nvSpPr>
        <p:spPr/>
        <p:txBody>
          <a:bodyPr/>
          <a:lstStyle/>
          <a:p>
            <a:fld id="{48A3A070-8C9B-4D2F-B892-C74E325F37D5}" type="slidenum">
              <a:rPr lang="en-CA" smtClean="0"/>
              <a:t>21</a:t>
            </a:fld>
            <a:endParaRPr lang="en-CA"/>
          </a:p>
        </p:txBody>
      </p:sp>
    </p:spTree>
    <p:extLst>
      <p:ext uri="{BB962C8B-B14F-4D97-AF65-F5344CB8AC3E}">
        <p14:creationId xmlns:p14="http://schemas.microsoft.com/office/powerpoint/2010/main" val="145094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3</a:t>
            </a:fld>
            <a:endParaRPr lang="en-CA"/>
          </a:p>
        </p:txBody>
      </p:sp>
    </p:spTree>
    <p:extLst>
      <p:ext uri="{BB962C8B-B14F-4D97-AF65-F5344CB8AC3E}">
        <p14:creationId xmlns:p14="http://schemas.microsoft.com/office/powerpoint/2010/main" val="117328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is School Planning?</a:t>
            </a:r>
            <a:endParaRPr lang="en-US"/>
          </a:p>
          <a:p>
            <a:endParaRPr lang="en-US"/>
          </a:p>
          <a:p>
            <a:r>
              <a:rPr lang="en-US"/>
              <a:t>This video was developed to provide you with more information about the school planning process.</a:t>
            </a:r>
            <a:endParaRPr lang="en-US">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4</a:t>
            </a:fld>
            <a:endParaRPr lang="en-CA"/>
          </a:p>
        </p:txBody>
      </p:sp>
    </p:spTree>
    <p:extLst>
      <p:ext uri="{BB962C8B-B14F-4D97-AF65-F5344CB8AC3E}">
        <p14:creationId xmlns:p14="http://schemas.microsoft.com/office/powerpoint/2010/main" val="333904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A" sz="1200" kern="1200">
                <a:solidFill>
                  <a:schemeClr val="tx1"/>
                </a:solidFill>
                <a:effectLst/>
                <a:latin typeface="Arial"/>
                <a:cs typeface="Arial"/>
              </a:rPr>
              <a:t>Establishing and posting the plan is just the beginning. Staff work throughout the year to implement the actions and achieve the goals identified in the school development plan. Part of that work is also making sure actions are visible to the school community, including parents.</a:t>
            </a:r>
            <a:r>
              <a:rPr lang="en-CA" sz="1200" kern="1200" baseline="0">
                <a:solidFill>
                  <a:schemeClr val="tx1"/>
                </a:solidFill>
                <a:effectLst/>
                <a:latin typeface="Arial"/>
                <a:cs typeface="Arial"/>
              </a:rPr>
              <a:t> Throughout the year, the school development plan will </a:t>
            </a:r>
            <a:r>
              <a:rPr lang="en-CA" sz="1200" baseline="0">
                <a:solidFill>
                  <a:schemeClr val="tx1"/>
                </a:solidFill>
                <a:latin typeface="Arial"/>
                <a:cs typeface="Arial"/>
              </a:rPr>
              <a:t>inform many aspects of our work, such as:</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Instructional strategies</a:t>
            </a:r>
            <a:endParaRPr lang="en-CA" sz="1200">
              <a:solidFill>
                <a:schemeClr val="tx1"/>
              </a:solidFill>
              <a:latin typeface="Arial"/>
              <a:cs typeface="Arial"/>
            </a:endParaRPr>
          </a:p>
          <a:p>
            <a:pPr marL="342900" indent="-342900">
              <a:spcAft>
                <a:spcPts val="600"/>
              </a:spcAft>
              <a:buClr>
                <a:schemeClr val="bg1">
                  <a:lumMod val="50000"/>
                </a:schemeClr>
              </a:buClr>
              <a:buFont typeface="Wingdings" panose="05000000000000000000" pitchFamily="2" charset="2"/>
              <a:buChar char="§"/>
            </a:pPr>
            <a:r>
              <a:rPr lang="en-CA" sz="1200">
                <a:solidFill>
                  <a:schemeClr val="tx1"/>
                </a:solidFill>
                <a:latin typeface="Arial"/>
                <a:cs typeface="Arial"/>
              </a:rPr>
              <a:t>Professional </a:t>
            </a:r>
            <a:r>
              <a:rPr lang="en-CA">
                <a:latin typeface="Arial"/>
                <a:cs typeface="Arial"/>
              </a:rPr>
              <a:t>learning</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School structures and processes for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Resources to improve student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Data-informed decision making</a:t>
            </a:r>
          </a:p>
        </p:txBody>
      </p:sp>
      <p:sp>
        <p:nvSpPr>
          <p:cNvPr id="4" name="Slide Number Placeholder 3"/>
          <p:cNvSpPr>
            <a:spLocks noGrp="1"/>
          </p:cNvSpPr>
          <p:nvPr>
            <p:ph type="sldNum" sz="quarter" idx="10"/>
          </p:nvPr>
        </p:nvSpPr>
        <p:spPr/>
        <p:txBody>
          <a:bodyPr/>
          <a:lstStyle/>
          <a:p>
            <a:fld id="{48A3A070-8C9B-4D2F-B892-C74E325F37D5}" type="slidenum">
              <a:rPr lang="en-CA" smtClean="0"/>
              <a:t>5</a:t>
            </a:fld>
            <a:endParaRPr lang="en-CA"/>
          </a:p>
        </p:txBody>
      </p:sp>
    </p:spTree>
    <p:extLst>
      <p:ext uri="{BB962C8B-B14F-4D97-AF65-F5344CB8AC3E}">
        <p14:creationId xmlns:p14="http://schemas.microsoft.com/office/powerpoint/2010/main" val="2929844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a:cs typeface="Arial"/>
              </a:rPr>
              <a:t>Pause at this slide until your Q&amp;A is finished.</a:t>
            </a:r>
          </a:p>
          <a:p>
            <a:endParaRPr lang="en-CA" b="1" baseline="0">
              <a:latin typeface="Arial" panose="020B0604020202020204" pitchFamily="34" charset="0"/>
              <a:cs typeface="Arial" panose="020B0604020202020204" pitchFamily="34" charset="0"/>
            </a:endParaRPr>
          </a:p>
          <a:p>
            <a:r>
              <a:rPr lang="en-CA" b="1" baseline="0">
                <a:latin typeface="Arial"/>
                <a:cs typeface="Arial"/>
              </a:rPr>
              <a:t>You may want to remind participants that this Q&amp;A is to clarify anything that was unclear in the presentation </a:t>
            </a:r>
            <a:r>
              <a:rPr lang="en-CA" b="1">
                <a:latin typeface="Arial"/>
                <a:cs typeface="Arial"/>
              </a:rPr>
              <a:t>up to this point and</a:t>
            </a:r>
            <a:r>
              <a:rPr lang="en-CA" b="1" baseline="0">
                <a:latin typeface="Arial"/>
                <a:cs typeface="Arial"/>
              </a:rPr>
              <a:t> that there will be an opportunity to provide feedback</a:t>
            </a:r>
            <a:r>
              <a:rPr lang="en-CA" b="1">
                <a:latin typeface="Arial"/>
                <a:cs typeface="Arial"/>
              </a:rPr>
              <a:t> after the presentation. </a:t>
            </a:r>
            <a:endParaRPr lang="en-CA" b="1" baseline="0">
              <a:latin typeface="Arial"/>
              <a:cs typeface="Arial"/>
            </a:endParaRPr>
          </a:p>
          <a:p>
            <a:endParaRPr lang="en-CA" b="1" baseline="0">
              <a:latin typeface="Arial" panose="020B0604020202020204" pitchFamily="34" charset="0"/>
              <a:cs typeface="Arial" panose="020B0604020202020204" pitchFamily="34" charset="0"/>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13</a:t>
            </a:fld>
            <a:endParaRPr lang="en-CA"/>
          </a:p>
        </p:txBody>
      </p:sp>
    </p:spTree>
    <p:extLst>
      <p:ext uri="{BB962C8B-B14F-4D97-AF65-F5344CB8AC3E}">
        <p14:creationId xmlns:p14="http://schemas.microsoft.com/office/powerpoint/2010/main" val="107264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Most aspects of a school development plan are independent of the school budget. However, budget may affect how we implement a school development plan. For instance, if a school development plan identifies English language learning as the focus, the school could elect to allocate part of their budget to hiring a teacher to support English language learners and build teacher capacity in this area. In other cases, schools may also consider parent fundraising to enrich supports currently available (e.g., expand the collection of dual language books in the school’s learning commons). </a:t>
            </a:r>
            <a:endParaRPr lang="en-CA" sz="1200" b="1">
              <a:solidFill>
                <a:srgbClr val="FF0000"/>
              </a:solidFill>
              <a:latin typeface="Arial" panose="020B0604020202020204" pitchFamily="34" charset="0"/>
              <a:ea typeface="Arial" charset="0"/>
              <a:cs typeface="Arial" panose="020B0604020202020204" pitchFamily="34" charset="0"/>
            </a:endParaRPr>
          </a:p>
          <a:p>
            <a:endParaRPr lang="en-CA" sz="1200">
              <a:latin typeface="Calibri"/>
              <a:cs typeface="Calibri"/>
            </a:endParaRPr>
          </a:p>
          <a:p>
            <a:pPr>
              <a:defRPr/>
            </a:pPr>
            <a:r>
              <a:rPr lang="en-CA">
                <a:solidFill>
                  <a:srgbClr val="000000"/>
                </a:solidFill>
                <a:latin typeface="Calibri"/>
                <a:ea typeface="Arial" charset="0"/>
                <a:cs typeface="Calibri"/>
              </a:rPr>
              <a:t>The vast majority of funding goes to staffing. The remaining portion pays for supplies and other resources.</a:t>
            </a:r>
          </a:p>
          <a:p>
            <a:pPr>
              <a:buFont typeface="Wingdings" panose="05000000000000000000" pitchFamily="2" charset="2"/>
              <a:defRPr/>
            </a:pPr>
            <a:endParaRPr lang="en-CA" b="1">
              <a:solidFill>
                <a:srgbClr val="FF0000"/>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a:solidFill>
                  <a:srgbClr val="FF0000"/>
                </a:solidFill>
                <a:latin typeface="Arial" panose="020B0604020202020204" pitchFamily="34" charset="0"/>
                <a:ea typeface="Arial" charset="0"/>
                <a:cs typeface="Arial" panose="020B0604020202020204" pitchFamily="34" charset="0"/>
              </a:rPr>
              <a:t>[A</a:t>
            </a:r>
            <a:r>
              <a:rPr lang="en-CA" sz="1200" b="1" baseline="0">
                <a:solidFill>
                  <a:srgbClr val="FF0000"/>
                </a:solidFill>
                <a:latin typeface="Arial" panose="020B0604020202020204" pitchFamily="34" charset="0"/>
                <a:ea typeface="Arial" charset="0"/>
                <a:cs typeface="Arial" panose="020B0604020202020204" pitchFamily="34" charset="0"/>
              </a:rPr>
              <a:t>dd</a:t>
            </a:r>
            <a:r>
              <a:rPr lang="en-CA" sz="1200" b="1" i="0" kern="1200">
                <a:solidFill>
                  <a:srgbClr val="FF0000"/>
                </a:solidFill>
                <a:effectLst/>
                <a:latin typeface="+mn-lt"/>
                <a:ea typeface="+mn-ea"/>
                <a:cs typeface="+mn-cs"/>
              </a:rPr>
              <a:t> more detail about</a:t>
            </a:r>
            <a:r>
              <a:rPr lang="en-CA" sz="1200" b="1" i="0" kern="1200" baseline="0">
                <a:solidFill>
                  <a:srgbClr val="FF0000"/>
                </a:solidFill>
                <a:effectLst/>
                <a:latin typeface="+mn-lt"/>
                <a:ea typeface="+mn-ea"/>
                <a:cs typeface="+mn-cs"/>
              </a:rPr>
              <a:t> the instructional and operational supplies </a:t>
            </a:r>
            <a:r>
              <a:rPr lang="en-CA" sz="1200" b="1" i="0" kern="1200">
                <a:solidFill>
                  <a:srgbClr val="FF0000"/>
                </a:solidFill>
                <a:effectLst/>
                <a:latin typeface="+mn-lt"/>
                <a:ea typeface="+mn-ea"/>
                <a:cs typeface="+mn-cs"/>
              </a:rPr>
              <a:t>at your school.]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kern="120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14</a:t>
            </a:fld>
            <a:endParaRPr lang="en-CA"/>
          </a:p>
        </p:txBody>
      </p:sp>
    </p:spTree>
    <p:extLst>
      <p:ext uri="{BB962C8B-B14F-4D97-AF65-F5344CB8AC3E}">
        <p14:creationId xmlns:p14="http://schemas.microsoft.com/office/powerpoint/2010/main" val="77986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defRPr/>
            </a:pPr>
            <a:r>
              <a:rPr lang="en-CA" b="1">
                <a:cs typeface="Calibri"/>
              </a:rPr>
              <a:t>Populate the table with your school budget information for 2024-25. You can find this information within the Messaging tab of your 2024-25 Fall RAM.</a:t>
            </a:r>
          </a:p>
        </p:txBody>
      </p:sp>
      <p:sp>
        <p:nvSpPr>
          <p:cNvPr id="4" name="Slide Number Placeholder 3"/>
          <p:cNvSpPr>
            <a:spLocks noGrp="1"/>
          </p:cNvSpPr>
          <p:nvPr>
            <p:ph type="sldNum" sz="quarter" idx="5"/>
          </p:nvPr>
        </p:nvSpPr>
        <p:spPr/>
        <p:txBody>
          <a:bodyPr/>
          <a:lstStyle/>
          <a:p>
            <a:fld id="{48A3A070-8C9B-4D2F-B892-C74E325F37D5}" type="slidenum">
              <a:rPr lang="en-CA" smtClean="0"/>
              <a:t>15</a:t>
            </a:fld>
            <a:endParaRPr lang="en-CA"/>
          </a:p>
        </p:txBody>
      </p:sp>
    </p:spTree>
    <p:extLst>
      <p:ext uri="{BB962C8B-B14F-4D97-AF65-F5344CB8AC3E}">
        <p14:creationId xmlns:p14="http://schemas.microsoft.com/office/powerpoint/2010/main" val="1045520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Clr>
                <a:srgbClr val="00B0F0"/>
              </a:buClr>
              <a:buNone/>
            </a:pPr>
            <a:r>
              <a:rPr lang="en-CA" sz="2000" b="1">
                <a:solidFill>
                  <a:srgbClr val="FF0000"/>
                </a:solidFill>
                <a:latin typeface="Arial"/>
                <a:ea typeface="Arial" charset="0"/>
                <a:cs typeface="Arial"/>
              </a:rPr>
              <a:t>You may want to discuss some of</a:t>
            </a:r>
            <a:r>
              <a:rPr lang="en-CA" sz="2000" b="1" baseline="0">
                <a:solidFill>
                  <a:srgbClr val="FF0000"/>
                </a:solidFill>
                <a:latin typeface="Arial"/>
                <a:ea typeface="Arial" charset="0"/>
                <a:cs typeface="Arial"/>
              </a:rPr>
              <a:t> the following topics:</a:t>
            </a:r>
            <a:endParaRPr lang="en-US" sz="2000" b="1">
              <a:solidFill>
                <a:srgbClr val="FF0000"/>
              </a:solidFill>
              <a:latin typeface="Arial"/>
              <a:ea typeface="Arial" charset="0"/>
              <a:cs typeface="Arial"/>
            </a:endParaRPr>
          </a:p>
          <a:p>
            <a:pPr marL="742950" lvl="1" indent="-285750" fontAlgn="base">
              <a:buClr>
                <a:srgbClr val="00B0F0"/>
              </a:buClr>
              <a:buFont typeface="Arial" charset="0"/>
              <a:buChar char="•"/>
            </a:pPr>
            <a:r>
              <a:rPr lang="en-CA" sz="1600">
                <a:solidFill>
                  <a:srgbClr val="FF0000"/>
                </a:solidFill>
                <a:latin typeface="Arial"/>
                <a:ea typeface="Arial" charset="0"/>
                <a:cs typeface="Arial"/>
              </a:rPr>
              <a:t>How fees, fundraising and budget are interconnected.</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How parent society fundraising $s were used to lower/eliminate some fees</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What the major categories of fees were at the school</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School-based fees vs. central CBE fees (e.g., transportation, noon supervision)</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Average fee per student (per grade?)</a:t>
            </a:r>
          </a:p>
          <a:p>
            <a:pPr marL="742950" lvl="1" indent="-285750" fontAlgn="base">
              <a:buClr>
                <a:srgbClr val="00B0F0"/>
              </a:buClr>
              <a:buFont typeface="Arial" charset="0"/>
              <a:buChar char="•"/>
            </a:pPr>
            <a:r>
              <a:rPr lang="en-CA" sz="1600">
                <a:solidFill>
                  <a:srgbClr val="FF0000"/>
                </a:solidFill>
                <a:latin typeface="Arial"/>
                <a:ea typeface="Arial" charset="0"/>
                <a:cs typeface="Arial"/>
              </a:rPr>
              <a:t>Differences when compared with last year’s school fees</a:t>
            </a:r>
            <a:endParaRPr lang="en-CA">
              <a:solidFill>
                <a:schemeClr val="tx1">
                  <a:lumMod val="50000"/>
                  <a:lumOff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16</a:t>
            </a:fld>
            <a:endParaRPr lang="en-CA"/>
          </a:p>
        </p:txBody>
      </p:sp>
    </p:spTree>
    <p:extLst>
      <p:ext uri="{BB962C8B-B14F-4D97-AF65-F5344CB8AC3E}">
        <p14:creationId xmlns:p14="http://schemas.microsoft.com/office/powerpoint/2010/main" val="27155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Font typeface="Wingdings,Sans-Serif"/>
              <a:buChar char="•"/>
            </a:pPr>
            <a:endParaRPr lang="en-CA">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17</a:t>
            </a:fld>
            <a:endParaRPr lang="en-CA"/>
          </a:p>
        </p:txBody>
      </p:sp>
    </p:spTree>
    <p:extLst>
      <p:ext uri="{BB962C8B-B14F-4D97-AF65-F5344CB8AC3E}">
        <p14:creationId xmlns:p14="http://schemas.microsoft.com/office/powerpoint/2010/main" val="2314440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98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6"/>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1"/>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7"/>
            <a:ext cx="9130464" cy="5140451"/>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0" y="1"/>
            <a:ext cx="9130471" cy="5143499"/>
          </a:xfrm>
          <a:prstGeom prst="rect">
            <a:avLst/>
          </a:prstGeom>
        </p:spPr>
      </p:pic>
      <p:sp>
        <p:nvSpPr>
          <p:cNvPr id="3" name="Content Placeholder 2"/>
          <p:cNvSpPr>
            <a:spLocks noGrp="1"/>
          </p:cNvSpPr>
          <p:nvPr>
            <p:ph idx="1"/>
          </p:nvPr>
        </p:nvSpPr>
        <p:spPr>
          <a:xfrm>
            <a:off x="2351314" y="230521"/>
            <a:ext cx="6569849" cy="3795914"/>
          </a:xfrm>
          <a:prstGeom prst="rect">
            <a:avLst/>
          </a:prstGeom>
        </p:spPr>
        <p:txBody>
          <a:bodyPr anchor="t"/>
          <a:lstStyle>
            <a:lvl1pPr>
              <a:defRPr sz="2400" baseline="0"/>
            </a:lvl1pPr>
            <a:lvl2pPr>
              <a:defRPr sz="22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2351314" y="4162760"/>
            <a:ext cx="6569849" cy="755022"/>
          </a:xfrm>
          <a:prstGeom prst="rect">
            <a:avLst/>
          </a:prstGeom>
        </p:spPr>
        <p:txBody>
          <a:bodyPr anchor="ctr"/>
          <a:lstStyle>
            <a:lvl1pPr algn="ctr">
              <a:defRPr sz="1800" b="1" baseline="0">
                <a:solidFill>
                  <a:srgbClr val="0070C0"/>
                </a:solidFill>
                <a:latin typeface="Arial" charset="0"/>
                <a:ea typeface="Arial" charset="0"/>
                <a:cs typeface="Arial" charset="0"/>
              </a:defRPr>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ed phot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0471" cy="51434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tioned photo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0"/>
            <a:ext cx="9130473" cy="5143500"/>
          </a:xfrm>
          <a:prstGeom prst="rect">
            <a:avLst/>
          </a:prstGeom>
        </p:spPr>
      </p:pic>
    </p:spTree>
    <p:extLst>
      <p:ext uri="{BB962C8B-B14F-4D97-AF65-F5344CB8AC3E}">
        <p14:creationId xmlns:p14="http://schemas.microsoft.com/office/powerpoint/2010/main" val="599858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ioned photo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0"/>
            <a:ext cx="9130471" cy="514349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7609"/>
            <a:ext cx="9130473" cy="5135891"/>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8953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324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41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14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94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71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1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0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62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35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75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18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010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771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9" cy="5140454"/>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 y="1525"/>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smtClean="0"/>
              <a:t>Click to edit Master title style</a:t>
            </a:r>
            <a:endParaRPr lang="en-US"/>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smtClean="0"/>
              <a:t>Click to edit Master title style</a:t>
            </a:r>
            <a:endParaRPr lang="en-US"/>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569275"/>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672" r:id="rId3"/>
    <p:sldLayoutId id="2147483674" r:id="rId4"/>
    <p:sldLayoutId id="2147483675" r:id="rId5"/>
    <p:sldLayoutId id="2147483676" r:id="rId6"/>
    <p:sldLayoutId id="2147483677" r:id="rId7"/>
    <p:sldLayoutId id="2147483692" r:id="rId8"/>
    <p:sldLayoutId id="2147483693" r:id="rId9"/>
    <p:sldLayoutId id="2147483694" r:id="rId10"/>
    <p:sldLayoutId id="2147483695" r:id="rId11"/>
    <p:sldLayoutId id="2147483718" r:id="rId12"/>
    <p:sldLayoutId id="2147483719"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562485"/>
      </p:ext>
    </p:extLst>
  </p:cSld>
  <p:clrMap bg1="lt1" tx1="dk1" bg2="lt2" tx2="dk2" accent1="accent1" accent2="accent2" accent3="accent3" accent4="accent4" accent5="accent5" accent6="accent6" hlink="hlink" folHlink="folHlink"/>
  <p:sldLayoutIdLst>
    <p:sldLayoutId id="2147483734" r:id="rId1"/>
    <p:sldLayoutId id="2147483717"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1F4324-6E49-5547-9B75-300A28C19591}" type="datetimeFigureOut">
              <a:rPr lang="en-US" smtClean="0"/>
              <a:t>3/19/2025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C0AE5A1-1999-AC4F-B74D-93F1A346DEF8}" type="slidenum">
              <a:rPr lang="en-US" smtClean="0"/>
              <a:t>‹#›</a:t>
            </a:fld>
            <a:endParaRPr lang="en-US"/>
          </a:p>
        </p:txBody>
      </p:sp>
    </p:spTree>
    <p:extLst>
      <p:ext uri="{BB962C8B-B14F-4D97-AF65-F5344CB8AC3E}">
        <p14:creationId xmlns:p14="http://schemas.microsoft.com/office/powerpoint/2010/main" val="10480773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21" r:id="rId4"/>
    <p:sldLayoutId id="2147483722" r:id="rId5"/>
    <p:sldLayoutId id="214748372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5686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3/19/2025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hyperlink" Target="https://tuscany.cbe.ab.ca/documents/567b9882-7bb2-430f-93f1-f5ef1bbd589d/Report%20to%20Parents.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video" Target="https://www.youtube.com/embed/DrYFhZjwaxo?feature=oembed" TargetMode="Externa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932414-6B8F-4253-9A46-6F0F4CCED708}"/>
              </a:ext>
            </a:extLst>
          </p:cNvPr>
          <p:cNvSpPr>
            <a:spLocks noGrp="1"/>
          </p:cNvSpPr>
          <p:nvPr>
            <p:ph type="title"/>
          </p:nvPr>
        </p:nvSpPr>
        <p:spPr>
          <a:xfrm>
            <a:off x="4601129" y="226351"/>
            <a:ext cx="4379468" cy="2471277"/>
          </a:xfrm>
        </p:spPr>
        <p:txBody>
          <a:bodyPr>
            <a:normAutofit/>
          </a:bodyPr>
          <a:lstStyle/>
          <a:p>
            <a:r>
              <a:rPr lang="en-US" b="1">
                <a:latin typeface="Arial" panose="020B0604020202020204" pitchFamily="34" charset="0"/>
                <a:cs typeface="Arial" panose="020B0604020202020204" pitchFamily="34" charset="0"/>
              </a:rPr>
              <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
            </a:r>
            <a:br>
              <a:rPr lang="en-US" b="1">
                <a:latin typeface="Arial" panose="020B0604020202020204" pitchFamily="34" charset="0"/>
                <a:cs typeface="Arial" panose="020B0604020202020204" pitchFamily="34" charset="0"/>
              </a:rPr>
            </a:br>
            <a:r>
              <a:rPr lang="en-US" b="1">
                <a:latin typeface="Arial"/>
                <a:cs typeface="Arial"/>
              </a:rPr>
              <a:t/>
            </a:r>
            <a:br>
              <a:rPr lang="en-US" b="1">
                <a:latin typeface="Arial"/>
                <a:cs typeface="Arial"/>
              </a:rPr>
            </a:br>
            <a:r>
              <a:rPr lang="en-US" b="1">
                <a:solidFill>
                  <a:srgbClr val="00B0F0"/>
                </a:solidFill>
                <a:latin typeface="Arial"/>
                <a:cs typeface="Arial"/>
              </a:rPr>
              <a:t>2025 School Planning</a:t>
            </a:r>
            <a:r>
              <a:rPr lang="en-US" b="1">
                <a:latin typeface="Arial" panose="020B0604020202020204" pitchFamily="34" charset="0"/>
                <a:cs typeface="Arial" panose="020B0604020202020204" pitchFamily="34" charset="0"/>
              </a:rPr>
              <a:t/>
            </a:r>
            <a:br>
              <a:rPr lang="en-US" b="1">
                <a:latin typeface="Arial" panose="020B0604020202020204" pitchFamily="34" charset="0"/>
                <a:cs typeface="Arial" panose="020B0604020202020204" pitchFamily="34" charset="0"/>
              </a:rPr>
            </a:br>
            <a:endParaRPr lang="en-US">
              <a:solidFill>
                <a:srgbClr val="00B0F0"/>
              </a:solidFill>
            </a:endParaRPr>
          </a:p>
        </p:txBody>
      </p:sp>
    </p:spTree>
    <p:extLst>
      <p:ext uri="{BB962C8B-B14F-4D97-AF65-F5344CB8AC3E}">
        <p14:creationId xmlns:p14="http://schemas.microsoft.com/office/powerpoint/2010/main" val="2198300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496087"/>
            <a:ext cx="5994140" cy="3406325"/>
          </a:xfrm>
        </p:spPr>
        <p:txBody>
          <a:bodyPr>
            <a:normAutofit fontScale="55000" lnSpcReduction="20000"/>
          </a:bodyPr>
          <a:lstStyle/>
          <a:p>
            <a:r>
              <a:rPr lang="en-US" b="1" dirty="0"/>
              <a:t>Learning Excellence Actions</a:t>
            </a:r>
            <a:endParaRPr lang="en-CA" b="1" dirty="0"/>
          </a:p>
          <a:p>
            <a:pPr lvl="0"/>
            <a:r>
              <a:rPr lang="en-US" dirty="0"/>
              <a:t>Early years (K-2) explicit instruction using UFLI</a:t>
            </a:r>
            <a:endParaRPr lang="en-CA" dirty="0"/>
          </a:p>
          <a:p>
            <a:pPr lvl="0"/>
            <a:r>
              <a:rPr lang="en-US" dirty="0"/>
              <a:t>Grade 3-5 explicit instruction using Words Their Way and </a:t>
            </a:r>
            <a:r>
              <a:rPr lang="en-US" dirty="0" err="1"/>
              <a:t>leçons</a:t>
            </a:r>
            <a:r>
              <a:rPr lang="en-US" dirty="0"/>
              <a:t> par phoneme (French language scope and sequence)</a:t>
            </a:r>
            <a:endParaRPr lang="en-CA" dirty="0"/>
          </a:p>
          <a:p>
            <a:pPr lvl="0"/>
            <a:r>
              <a:rPr lang="en-US" dirty="0"/>
              <a:t>Small group reading instruction to support all readers with symbol-sound correspondence, phoneme-grapheme correspondence, comprehension, fluency and vocabulary development</a:t>
            </a:r>
            <a:endParaRPr lang="en-CA" dirty="0"/>
          </a:p>
          <a:p>
            <a:pPr lvl="0"/>
            <a:r>
              <a:rPr lang="en-US" dirty="0"/>
              <a:t>Building, modeling and using classroom sound walls</a:t>
            </a:r>
            <a:endParaRPr lang="en-CA" dirty="0"/>
          </a:p>
          <a:p>
            <a:pPr lvl="0"/>
            <a:r>
              <a:rPr lang="en-US" dirty="0"/>
              <a:t>Using visual models such as number lines, base-ten blocks and other mathematical tools and manipulatives to support students’ conceptual understanding in mathematics</a:t>
            </a:r>
            <a:endParaRPr lang="en-CA" dirty="0"/>
          </a:p>
          <a:p>
            <a:pPr lvl="0"/>
            <a:r>
              <a:rPr lang="en-US" dirty="0"/>
              <a:t>Daily use of mental mathematics strategies to improve mathematics fluency: Power of Ten, Daily 30s, Problem of the week, Math Talks/Number Talks</a:t>
            </a:r>
            <a:endParaRPr lang="en-CA" dirty="0"/>
          </a:p>
          <a:p>
            <a:r>
              <a:rPr lang="en-US" dirty="0"/>
              <a:t>Implementing Minds on Math Activities and Performance Tasks from </a:t>
            </a:r>
            <a:r>
              <a:rPr lang="en-US" dirty="0" err="1"/>
              <a:t>MathUp</a:t>
            </a:r>
            <a:r>
              <a:rPr lang="en-US" dirty="0"/>
              <a:t> </a:t>
            </a:r>
            <a:endParaRPr lang="en-CA" sz="1900" b="1" dirty="0">
              <a:solidFill>
                <a:srgbClr val="FF0000"/>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261567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496087"/>
            <a:ext cx="5994140" cy="3406325"/>
          </a:xfrm>
        </p:spPr>
        <p:txBody>
          <a:bodyPr>
            <a:normAutofit fontScale="70000" lnSpcReduction="20000"/>
          </a:bodyPr>
          <a:lstStyle/>
          <a:p>
            <a:r>
              <a:rPr lang="en-US" b="1" dirty="0"/>
              <a:t>Well-Being Actions</a:t>
            </a:r>
            <a:endParaRPr lang="en-CA" b="1" dirty="0"/>
          </a:p>
          <a:p>
            <a:pPr lvl="0"/>
            <a:r>
              <a:rPr lang="en-US" dirty="0"/>
              <a:t>Making intentional connections between the four Zones of Regulation, the Medicine Wheel concepts, and the 4-point scale of seed, sprout, sapling and tree, to help students identify when they are becoming dysregulated</a:t>
            </a:r>
            <a:endParaRPr lang="en-CA" dirty="0"/>
          </a:p>
          <a:p>
            <a:pPr lvl="0"/>
            <a:r>
              <a:rPr lang="en-US" dirty="0"/>
              <a:t>Continue to explicitly teach self-awareness and self-management strategies</a:t>
            </a:r>
            <a:endParaRPr lang="en-CA" dirty="0"/>
          </a:p>
          <a:p>
            <a:pPr lvl="0"/>
            <a:r>
              <a:rPr lang="en-US" dirty="0"/>
              <a:t>Provide students with opportunities to work through a school-wide problem solving model that support social emotional learning</a:t>
            </a:r>
            <a:endParaRPr lang="en-CA" dirty="0"/>
          </a:p>
          <a:p>
            <a:pPr lvl="0"/>
            <a:r>
              <a:rPr lang="en-US" dirty="0"/>
              <a:t>Continuing Roots of Empathy Programming </a:t>
            </a:r>
            <a:endParaRPr lang="en-CA" dirty="0"/>
          </a:p>
          <a:p>
            <a:pPr lvl="0"/>
            <a:r>
              <a:rPr lang="en-US" dirty="0"/>
              <a:t>Leadership students to design and help implement clubs and co-curricular activities</a:t>
            </a:r>
            <a:endParaRPr lang="en-CA" dirty="0"/>
          </a:p>
          <a:p>
            <a:pPr lvl="0"/>
            <a:r>
              <a:rPr lang="en-US" dirty="0"/>
              <a:t>Utilize </a:t>
            </a:r>
            <a:r>
              <a:rPr lang="en-US" dirty="0" err="1"/>
              <a:t>MindUp</a:t>
            </a:r>
            <a:r>
              <a:rPr lang="en-US" dirty="0"/>
              <a:t> Curriculum and concepts with targeted students</a:t>
            </a:r>
            <a:endParaRPr lang="en-CA" dirty="0"/>
          </a:p>
          <a:p>
            <a:pPr marL="283845" indent="-283845">
              <a:lnSpc>
                <a:spcPct val="100000"/>
              </a:lnSpc>
              <a:spcBef>
                <a:spcPts val="600"/>
              </a:spcBef>
              <a:spcAft>
                <a:spcPts val="600"/>
              </a:spcAft>
              <a:buClr>
                <a:srgbClr val="00B0F0"/>
              </a:buClr>
              <a:buFont typeface="Wingdings" panose="05000000000000000000" pitchFamily="2" charset="2"/>
              <a:buChar char="§"/>
            </a:pPr>
            <a:endParaRPr lang="en-CA" sz="1900" b="1" dirty="0">
              <a:solidFill>
                <a:srgbClr val="FF0000"/>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1369621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496087"/>
            <a:ext cx="5994140" cy="3406325"/>
          </a:xfrm>
        </p:spPr>
        <p:txBody>
          <a:bodyPr>
            <a:normAutofit fontScale="77500" lnSpcReduction="20000"/>
          </a:bodyPr>
          <a:lstStyle/>
          <a:p>
            <a:r>
              <a:rPr lang="en-US" b="1" dirty="0"/>
              <a:t>Truth &amp; Reconciliation, Diversity and Inclusion Actions</a:t>
            </a:r>
            <a:endParaRPr lang="en-CA" b="1" dirty="0"/>
          </a:p>
          <a:p>
            <a:pPr lvl="0"/>
            <a:r>
              <a:rPr lang="en-US" dirty="0"/>
              <a:t>Using the Medicine Wheel concepts to help students understand the importance of having balance between the mind, spirit, body and heart. </a:t>
            </a:r>
            <a:endParaRPr lang="en-CA" dirty="0"/>
          </a:p>
          <a:p>
            <a:pPr lvl="0"/>
            <a:r>
              <a:rPr lang="en-US" dirty="0"/>
              <a:t>Intentionally choosing more diverse texts to support learning in the classroom so that students see their cultures and themselves, represented more frequently and more authentically</a:t>
            </a:r>
            <a:endParaRPr lang="en-CA" dirty="0"/>
          </a:p>
          <a:p>
            <a:pPr lvl="0"/>
            <a:r>
              <a:rPr lang="en-US" dirty="0"/>
              <a:t>Continue our work with Elder Shirley and begin school wide sharing circles</a:t>
            </a:r>
            <a:endParaRPr lang="en-CA" dirty="0"/>
          </a:p>
          <a:p>
            <a:r>
              <a:rPr lang="en-US" dirty="0"/>
              <a:t>Continue a strong focus on land-based teaching and learning and connecting curricular areas to learning on and from the land</a:t>
            </a:r>
            <a:endParaRPr lang="en-CA" sz="1900" b="1" dirty="0">
              <a:solidFill>
                <a:srgbClr val="FF0000"/>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1636874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82565"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a:t>
            </a:r>
            <a:r>
              <a:rPr lang="en-CA" sz="2000">
                <a:solidFill>
                  <a:srgbClr val="FF0000"/>
                </a:solidFill>
                <a:latin typeface="Arial"/>
                <a:cs typeface="Arial"/>
              </a:rPr>
              <a:t> </a:t>
            </a:r>
            <a:r>
              <a:rPr lang="en-CA" sz="2000">
                <a:solidFill>
                  <a:schemeClr val="bg1">
                    <a:lumMod val="50000"/>
                  </a:schemeClr>
                </a:solidFill>
                <a:latin typeface="Arial"/>
                <a:cs typeface="Arial"/>
              </a:rPr>
              <a:t>to answer questions about our school development plan.</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217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6769" y="517004"/>
            <a:ext cx="6584517" cy="708918"/>
          </a:xfrm>
        </p:spPr>
        <p:txBody>
          <a:bodyPr>
            <a:normAutofit/>
          </a:bodyPr>
          <a:lstStyle/>
          <a:p>
            <a:r>
              <a:rPr lang="en-CA" sz="2500" b="1">
                <a:solidFill>
                  <a:srgbClr val="00B0F0"/>
                </a:solidFill>
                <a:latin typeface="Arial"/>
                <a:cs typeface="Arial"/>
              </a:rPr>
              <a:t>Our School Budget</a:t>
            </a:r>
            <a:endParaRPr lang="en-US" sz="2500">
              <a:solidFill>
                <a:srgbClr val="00B0F0"/>
              </a:solidFill>
            </a:endParaRPr>
          </a:p>
        </p:txBody>
      </p:sp>
      <p:sp>
        <p:nvSpPr>
          <p:cNvPr id="5" name="Rectangle 4">
            <a:extLst>
              <a:ext uri="{FF2B5EF4-FFF2-40B4-BE49-F238E27FC236}">
                <a16:creationId xmlns:a16="http://schemas.microsoft.com/office/drawing/2014/main" id="{35505847-F467-485C-82D2-023FCDAB4735}"/>
              </a:ext>
            </a:extLst>
          </p:cNvPr>
          <p:cNvSpPr/>
          <p:nvPr/>
        </p:nvSpPr>
        <p:spPr>
          <a:xfrm>
            <a:off x="2556768" y="1338323"/>
            <a:ext cx="6170672" cy="2862322"/>
          </a:xfrm>
          <a:prstGeom prst="rect">
            <a:avLst/>
          </a:prstGeom>
        </p:spPr>
        <p:txBody>
          <a:bodyPr wrap="square" lIns="91440" tIns="45720" rIns="91440" bIns="45720" anchor="t">
            <a:spAutoFit/>
          </a:bodyPr>
          <a:lstStyle/>
          <a:p>
            <a:pPr marL="342900" indent="-342900">
              <a:buClr>
                <a:srgbClr val="00B0F0"/>
              </a:buClr>
              <a:buFont typeface="Wingdings" panose="05000000000000000000" pitchFamily="2" charset="2"/>
              <a:buChar char="§"/>
            </a:pPr>
            <a:r>
              <a:rPr lang="en-US" sz="2000" dirty="0">
                <a:solidFill>
                  <a:schemeClr val="bg1">
                    <a:lumMod val="50000"/>
                  </a:schemeClr>
                </a:solidFill>
                <a:latin typeface="Arial"/>
                <a:ea typeface="+mn-lt"/>
                <a:cs typeface="Arial"/>
              </a:rPr>
              <a:t>Our school received </a:t>
            </a:r>
            <a:r>
              <a:rPr lang="en-US" sz="2000" dirty="0" smtClean="0">
                <a:solidFill>
                  <a:srgbClr val="FF0000"/>
                </a:solidFill>
                <a:latin typeface="Arial"/>
                <a:ea typeface="+mn-lt"/>
                <a:cs typeface="Arial"/>
              </a:rPr>
              <a:t>$4,081,314</a:t>
            </a:r>
            <a:r>
              <a:rPr lang="en-US" sz="2000" dirty="0" smtClean="0">
                <a:solidFill>
                  <a:srgbClr val="FF0000"/>
                </a:solidFill>
                <a:latin typeface="Arial"/>
                <a:ea typeface="+mn-lt"/>
                <a:cs typeface="Arial"/>
              </a:rPr>
              <a:t> </a:t>
            </a:r>
            <a:r>
              <a:rPr lang="en-US" sz="2000" dirty="0">
                <a:solidFill>
                  <a:schemeClr val="bg1">
                    <a:lumMod val="50000"/>
                  </a:schemeClr>
                </a:solidFill>
                <a:latin typeface="Arial"/>
                <a:ea typeface="+mn-lt"/>
                <a:cs typeface="Arial"/>
              </a:rPr>
              <a:t>in 2024-25 to provide a quality education to our students and meet the goals in our school development plan (SDP).</a:t>
            </a:r>
          </a:p>
          <a:p>
            <a:pPr>
              <a:buClr>
                <a:srgbClr val="00B0F0"/>
              </a:buClr>
            </a:pPr>
            <a:endParaRPr lang="en-CA" sz="2000" dirty="0">
              <a:solidFill>
                <a:schemeClr val="tx1">
                  <a:lumMod val="50000"/>
                  <a:lumOff val="50000"/>
                </a:schemeClr>
              </a:solidFill>
              <a:latin typeface="Arial" charset="0"/>
              <a:ea typeface="Arial" charset="0"/>
              <a:cs typeface="Arial" charset="0"/>
            </a:endParaRPr>
          </a:p>
          <a:p>
            <a:pPr marL="342900" indent="-342900">
              <a:buClr>
                <a:srgbClr val="00B0F0"/>
              </a:buClr>
              <a:buFont typeface="Wingdings" charset="2"/>
              <a:buChar char="§"/>
            </a:pPr>
            <a:r>
              <a:rPr lang="en-US" sz="2000" dirty="0">
                <a:solidFill>
                  <a:schemeClr val="tx1">
                    <a:lumMod val="50000"/>
                    <a:lumOff val="50000"/>
                  </a:schemeClr>
                </a:solidFill>
                <a:latin typeface="Arial"/>
                <a:ea typeface="Arial" charset="0"/>
                <a:cs typeface="Arial"/>
              </a:rPr>
              <a:t>At least 75 per cent of budgeted funds covers </a:t>
            </a:r>
            <a:r>
              <a:rPr lang="en-US" sz="2000" dirty="0">
                <a:solidFill>
                  <a:srgbClr val="00B0F0"/>
                </a:solidFill>
                <a:latin typeface="Arial"/>
                <a:ea typeface="Arial" charset="0"/>
                <a:cs typeface="Arial"/>
              </a:rPr>
              <a:t>staffing</a:t>
            </a:r>
            <a:r>
              <a:rPr lang="en-US" sz="2000" dirty="0">
                <a:solidFill>
                  <a:schemeClr val="tx1">
                    <a:lumMod val="50000"/>
                    <a:lumOff val="50000"/>
                  </a:schemeClr>
                </a:solidFill>
                <a:latin typeface="Arial"/>
                <a:ea typeface="Arial" charset="0"/>
                <a:cs typeface="Arial"/>
              </a:rPr>
              <a:t> and the remaining portion covers instructional and operational </a:t>
            </a:r>
            <a:r>
              <a:rPr lang="en-US" sz="2000" dirty="0">
                <a:solidFill>
                  <a:srgbClr val="00B0F0"/>
                </a:solidFill>
                <a:latin typeface="Arial"/>
                <a:ea typeface="Arial" charset="0"/>
                <a:cs typeface="Arial"/>
              </a:rPr>
              <a:t>supplies</a:t>
            </a:r>
            <a:r>
              <a:rPr lang="en-US" sz="2000" dirty="0">
                <a:solidFill>
                  <a:schemeClr val="tx1">
                    <a:lumMod val="50000"/>
                    <a:lumOff val="50000"/>
                  </a:schemeClr>
                </a:solidFill>
                <a:latin typeface="Arial"/>
                <a:ea typeface="Arial" charset="0"/>
                <a:cs typeface="Arial"/>
              </a:rPr>
              <a:t>.</a:t>
            </a:r>
          </a:p>
          <a:p>
            <a:pPr>
              <a:buClr>
                <a:srgbClr val="00B0F0"/>
              </a:buClr>
            </a:pPr>
            <a:endParaRPr lang="en-US" sz="2000" dirty="0">
              <a:solidFill>
                <a:schemeClr val="bg1">
                  <a:lumMod val="50000"/>
                </a:schemeClr>
              </a:solidFill>
              <a:latin typeface="Arial"/>
              <a:ea typeface="+mn-lt"/>
              <a:cs typeface="Arial"/>
            </a:endParaRPr>
          </a:p>
        </p:txBody>
      </p:sp>
    </p:spTree>
    <p:extLst>
      <p:ext uri="{BB962C8B-B14F-4D97-AF65-F5344CB8AC3E}">
        <p14:creationId xmlns:p14="http://schemas.microsoft.com/office/powerpoint/2010/main" val="168796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351314" y="538144"/>
            <a:ext cx="6569849" cy="3834332"/>
          </a:xfrm>
        </p:spPr>
        <p:txBody>
          <a:bodyPr vert="horz" lIns="68580" tIns="34290" rIns="68580" bIns="34290" rtlCol="0" anchor="t">
            <a:normAutofit/>
          </a:bodyPr>
          <a:lstStyle/>
          <a:p>
            <a:pPr fontAlgn="base">
              <a:buClr>
                <a:srgbClr val="00B0F0"/>
              </a:buClr>
              <a:buFont typeface="Wingdings" charset="2"/>
              <a:buChar char="§"/>
            </a:pPr>
            <a:endParaRPr lang="en-CA" sz="1550" dirty="0">
              <a:solidFill>
                <a:schemeClr val="tx1">
                  <a:lumMod val="50000"/>
                  <a:lumOff val="50000"/>
                </a:schemeClr>
              </a:solidFill>
              <a:latin typeface="Arial"/>
              <a:ea typeface="Arial" charset="0"/>
              <a:cs typeface="Arial"/>
            </a:endParaRPr>
          </a:p>
          <a:p>
            <a:pPr>
              <a:buClr>
                <a:srgbClr val="00B0F0"/>
              </a:buClr>
              <a:buFont typeface="Wingdings" charset="2"/>
              <a:buChar char="§"/>
            </a:pPr>
            <a:r>
              <a:rPr lang="en-CA" sz="1550" dirty="0">
                <a:solidFill>
                  <a:schemeClr val="tx1">
                    <a:lumMod val="50000"/>
                    <a:lumOff val="50000"/>
                  </a:schemeClr>
                </a:solidFill>
                <a:latin typeface="Arial"/>
                <a:ea typeface="Arial" charset="0"/>
                <a:cs typeface="Arial"/>
              </a:rPr>
              <a:t>Our student enrolment for the current year is </a:t>
            </a:r>
            <a:r>
              <a:rPr lang="en-CA" sz="1550" dirty="0" smtClean="0">
                <a:solidFill>
                  <a:srgbClr val="FF0000"/>
                </a:solidFill>
                <a:latin typeface="Arial"/>
                <a:ea typeface="Arial" charset="0"/>
                <a:cs typeface="Arial"/>
              </a:rPr>
              <a:t>593</a:t>
            </a:r>
            <a:r>
              <a:rPr lang="en-CA" sz="1550" dirty="0" smtClean="0">
                <a:solidFill>
                  <a:srgbClr val="7F7F7F"/>
                </a:solidFill>
                <a:latin typeface="Arial"/>
                <a:ea typeface="Arial" charset="0"/>
                <a:cs typeface="Arial"/>
              </a:rPr>
              <a:t>.</a:t>
            </a:r>
            <a:endParaRPr lang="en-US" sz="1550" dirty="0">
              <a:solidFill>
                <a:schemeClr val="tx1">
                  <a:lumMod val="50000"/>
                  <a:lumOff val="50000"/>
                </a:schemeClr>
              </a:solidFill>
              <a:latin typeface="Arial"/>
              <a:ea typeface="Arial" charset="0"/>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3237023330"/>
              </p:ext>
            </p:extLst>
          </p:nvPr>
        </p:nvGraphicFramePr>
        <p:xfrm>
          <a:off x="2493511" y="1429244"/>
          <a:ext cx="6432049" cy="3485194"/>
        </p:xfrm>
        <a:graphic>
          <a:graphicData uri="http://schemas.openxmlformats.org/drawingml/2006/table">
            <a:tbl>
              <a:tblPr firstRow="1" bandRow="1">
                <a:tableStyleId>{2D5ABB26-0587-4C30-8999-92F81FD0307C}</a:tableStyleId>
              </a:tblPr>
              <a:tblGrid>
                <a:gridCol w="2350172">
                  <a:extLst>
                    <a:ext uri="{9D8B030D-6E8A-4147-A177-3AD203B41FA5}">
                      <a16:colId xmlns:a16="http://schemas.microsoft.com/office/drawing/2014/main" val="20000"/>
                    </a:ext>
                  </a:extLst>
                </a:gridCol>
                <a:gridCol w="1937862">
                  <a:extLst>
                    <a:ext uri="{9D8B030D-6E8A-4147-A177-3AD203B41FA5}">
                      <a16:colId xmlns:a16="http://schemas.microsoft.com/office/drawing/2014/main" val="20001"/>
                    </a:ext>
                  </a:extLst>
                </a:gridCol>
                <a:gridCol w="2144015">
                  <a:extLst>
                    <a:ext uri="{9D8B030D-6E8A-4147-A177-3AD203B41FA5}">
                      <a16:colId xmlns:a16="http://schemas.microsoft.com/office/drawing/2014/main" val="20002"/>
                    </a:ext>
                  </a:extLst>
                </a:gridCol>
              </a:tblGrid>
              <a:tr h="243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sng">
                          <a:latin typeface="Arial" charset="0"/>
                          <a:ea typeface="Arial" charset="0"/>
                          <a:cs typeface="Arial" charset="0"/>
                        </a:rPr>
                        <a:t>RAM Allocations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3840">
                <a:tc>
                  <a:txBody>
                    <a:bodyPr/>
                    <a:lstStyle/>
                    <a:p>
                      <a:r>
                        <a:rPr lang="en-US" sz="1000">
                          <a:latin typeface="Arial" charset="0"/>
                          <a:ea typeface="Arial" charset="0"/>
                          <a:cs typeface="Arial" charset="0"/>
                        </a:rPr>
                        <a:t>Per School Total</a:t>
                      </a:r>
                    </a:p>
                  </a:txBody>
                  <a:tcPr anchor="ct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c>
                  <a:txBody>
                    <a:bodyPr/>
                    <a:lstStyle/>
                    <a:p>
                      <a:r>
                        <a:rPr lang="en-US" sz="1000" dirty="0" smtClean="0">
                          <a:latin typeface="Arial" charset="0"/>
                          <a:ea typeface="Arial" charset="0"/>
                          <a:cs typeface="Arial" charset="0"/>
                        </a:rPr>
                        <a:t>$ 1,067,090</a:t>
                      </a:r>
                      <a:endParaRPr lang="en-US" sz="10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243840">
                <a:tc>
                  <a:txBody>
                    <a:bodyPr/>
                    <a:lstStyle/>
                    <a:p>
                      <a:r>
                        <a:rPr lang="en-US" sz="1000">
                          <a:latin typeface="Arial" charset="0"/>
                          <a:ea typeface="Arial" charset="0"/>
                          <a:cs typeface="Arial" charset="0"/>
                        </a:rPr>
                        <a:t>Per Student Total</a:t>
                      </a:r>
                    </a:p>
                  </a:txBody>
                  <a:tcPr anchor="ctr">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sz="1000" dirty="0" smtClean="0">
                          <a:latin typeface="Arial" charset="0"/>
                          <a:ea typeface="Arial" charset="0"/>
                          <a:cs typeface="Arial" charset="0"/>
                        </a:rPr>
                        <a:t>$ 3,014,224</a:t>
                      </a:r>
                      <a:endParaRPr lang="en-US" sz="10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43840">
                <a:tc>
                  <a:txBody>
                    <a:bodyPr/>
                    <a:lstStyle/>
                    <a:p>
                      <a:r>
                        <a:rPr lang="en-US" sz="1000" b="1" dirty="0">
                          <a:latin typeface="Arial" charset="0"/>
                          <a:ea typeface="Arial" charset="0"/>
                          <a:cs typeface="Arial" charset="0"/>
                        </a:rPr>
                        <a:t>Total RAM Allocations</a:t>
                      </a: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dirty="0" smtClean="0">
                          <a:latin typeface="Arial" charset="0"/>
                          <a:ea typeface="Arial" charset="0"/>
                          <a:cs typeface="Arial" charset="0"/>
                        </a:rPr>
                        <a:t>$ 4,081,314</a:t>
                      </a:r>
                      <a:endParaRPr lang="en-US" sz="1000" dirty="0">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315274">
                <a:tc>
                  <a:txBody>
                    <a:bodyPr/>
                    <a:lstStyle/>
                    <a:p>
                      <a:r>
                        <a:rPr lang="en-US" sz="1000" u="sng">
                          <a:latin typeface="Arial" charset="0"/>
                          <a:ea typeface="Arial" charset="0"/>
                          <a:cs typeface="Arial" charset="0"/>
                        </a:rPr>
                        <a:t>RAM Deployment</a:t>
                      </a:r>
                    </a:p>
                  </a:txBody>
                  <a:tcPr anchor="ctr">
                    <a:lnT w="28575" cap="flat" cmpd="sng" algn="ctr">
                      <a:solidFill>
                        <a:schemeClr val="tx1"/>
                      </a:solidFill>
                      <a:prstDash val="solid"/>
                      <a:round/>
                      <a:headEnd type="none" w="med" len="med"/>
                      <a:tailEnd type="none" w="med" len="med"/>
                    </a:lnT>
                  </a:tcPr>
                </a:tc>
                <a:tc gridSpan="2">
                  <a:txBody>
                    <a:bodyPr/>
                    <a:lstStyle/>
                    <a:p>
                      <a:pPr algn="ctr"/>
                      <a:r>
                        <a:rPr lang="en-US" sz="1000" b="1" u="sng">
                          <a:latin typeface="Arial" charset="0"/>
                          <a:ea typeface="Arial" charset="0"/>
                          <a:cs typeface="Arial" charset="0"/>
                        </a:rPr>
                        <a:t>Scenario A</a:t>
                      </a:r>
                    </a:p>
                  </a:txBody>
                  <a:tcPr anchor="ctr">
                    <a:lnT w="28575" cap="flat" cmpd="sng" algn="ctr">
                      <a:solidFill>
                        <a:schemeClr val="tx1"/>
                      </a:solidFill>
                      <a:prstDash val="solid"/>
                      <a:round/>
                      <a:headEnd type="none" w="med" len="med"/>
                      <a:tailEnd type="none" w="med" len="med"/>
                    </a:lnT>
                  </a:tcPr>
                </a:tc>
                <a:tc hMerge="1">
                  <a:txBody>
                    <a:bodyPr/>
                    <a:lstStyle/>
                    <a:p>
                      <a:endParaRPr lang="en-US" sz="1000">
                        <a:latin typeface="Arial" charset="0"/>
                        <a:ea typeface="Arial" charset="0"/>
                        <a:cs typeface="Arial" charset="0"/>
                      </a:endParaRP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43840">
                <a:tc>
                  <a:txBody>
                    <a:bodyPr/>
                    <a:lstStyle/>
                    <a:p>
                      <a:r>
                        <a:rPr lang="en-US" sz="1000">
                          <a:latin typeface="Arial" charset="0"/>
                          <a:ea typeface="Arial" charset="0"/>
                          <a:cs typeface="Arial" charset="0"/>
                        </a:rPr>
                        <a:t>Organization</a:t>
                      </a:r>
                    </a:p>
                  </a:txBody>
                  <a:tcPr anchor="ctr"/>
                </a:tc>
                <a:tc>
                  <a:txBody>
                    <a:bodyPr/>
                    <a:lstStyle/>
                    <a:p>
                      <a:endParaRPr lang="en-US" sz="1000">
                        <a:latin typeface="Arial" charset="0"/>
                        <a:ea typeface="Arial" charset="0"/>
                        <a:cs typeface="Arial"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000">
                          <a:latin typeface="Arial" charset="0"/>
                          <a:ea typeface="Arial" charset="0"/>
                          <a:cs typeface="Arial" charset="0"/>
                        </a:rPr>
                        <a:t>FTEs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3840">
                <a:tc>
                  <a:txBody>
                    <a:bodyPr/>
                    <a:lstStyle/>
                    <a:p>
                      <a:r>
                        <a:rPr lang="en-US" sz="1000">
                          <a:latin typeface="Arial" charset="0"/>
                          <a:ea typeface="Arial" charset="0"/>
                          <a:cs typeface="Arial" charset="0"/>
                        </a:rPr>
                        <a:t>     Teachers</a:t>
                      </a:r>
                    </a:p>
                  </a:txBody>
                  <a:tcPr anchor="ctr">
                    <a:lnR w="12700" cap="flat" cmpd="sng" algn="ctr">
                      <a:solidFill>
                        <a:schemeClr val="tx1"/>
                      </a:solidFill>
                      <a:prstDash val="solid"/>
                      <a:round/>
                      <a:headEnd type="none" w="med" len="med"/>
                      <a:tailEnd type="none" w="med" len="med"/>
                    </a:lnR>
                  </a:tcPr>
                </a:tc>
                <a:tc>
                  <a:txBody>
                    <a:bodyPr/>
                    <a:lstStyle/>
                    <a:p>
                      <a:r>
                        <a:rPr lang="en-US" sz="1000" dirty="0" smtClean="0">
                          <a:latin typeface="Arial" charset="0"/>
                          <a:ea typeface="Arial" charset="0"/>
                          <a:cs typeface="Arial" charset="0"/>
                        </a:rPr>
                        <a:t>$ 3,145,014</a:t>
                      </a:r>
                      <a:endParaRPr lang="en-US" sz="10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smtClean="0">
                          <a:solidFill>
                            <a:srgbClr val="FF0000"/>
                          </a:solidFill>
                          <a:latin typeface="Arial"/>
                          <a:ea typeface="Arial" charset="0"/>
                          <a:cs typeface="Arial"/>
                        </a:rPr>
                        <a:t>28.7</a:t>
                      </a:r>
                      <a:endParaRPr lang="en-US" sz="1000" dirty="0">
                        <a:solidFill>
                          <a:srgbClr val="FF0000"/>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243840">
                <a:tc>
                  <a:txBody>
                    <a:bodyPr/>
                    <a:lstStyle/>
                    <a:p>
                      <a:r>
                        <a:rPr lang="en-US" sz="1000">
                          <a:latin typeface="Arial" charset="0"/>
                          <a:ea typeface="Arial" charset="0"/>
                          <a:cs typeface="Arial" charset="0"/>
                        </a:rPr>
                        <a:t>     Support Staff</a:t>
                      </a:r>
                    </a:p>
                  </a:txBody>
                  <a:tcPr anchor="ctr">
                    <a:lnR w="12700" cap="flat" cmpd="sng" algn="ctr">
                      <a:solidFill>
                        <a:schemeClr val="tx1"/>
                      </a:solidFill>
                      <a:prstDash val="solid"/>
                      <a:round/>
                      <a:headEnd type="none" w="med" len="med"/>
                      <a:tailEnd type="none" w="med" len="med"/>
                    </a:lnR>
                  </a:tcPr>
                </a:tc>
                <a:tc>
                  <a:txBody>
                    <a:bodyPr/>
                    <a:lstStyle/>
                    <a:p>
                      <a:r>
                        <a:rPr lang="en-US" sz="1000" dirty="0" smtClean="0">
                          <a:latin typeface="Arial" charset="0"/>
                          <a:ea typeface="Arial" charset="0"/>
                          <a:cs typeface="Arial" charset="0"/>
                        </a:rPr>
                        <a:t>$ 416,683</a:t>
                      </a:r>
                      <a:endParaRPr lang="en-US" sz="10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smtClean="0">
                          <a:solidFill>
                            <a:srgbClr val="FF0000"/>
                          </a:solidFill>
                          <a:latin typeface="Arial" charset="0"/>
                          <a:ea typeface="Arial" charset="0"/>
                          <a:cs typeface="Arial" charset="0"/>
                        </a:rPr>
                        <a:t>7.6</a:t>
                      </a:r>
                      <a:endParaRPr lang="en-US" sz="1000" dirty="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243840">
                <a:tc>
                  <a:txBody>
                    <a:bodyPr/>
                    <a:lstStyle/>
                    <a:p>
                      <a:r>
                        <a:rPr lang="en-US" sz="1000">
                          <a:latin typeface="Arial" charset="0"/>
                          <a:ea typeface="Arial" charset="0"/>
                          <a:cs typeface="Arial" charset="0"/>
                        </a:rPr>
                        <a:t>     Administration</a:t>
                      </a:r>
                    </a:p>
                  </a:txBody>
                  <a:tcPr anchor="ctr">
                    <a:lnR w="12700" cap="flat" cmpd="sng" algn="ctr">
                      <a:solidFill>
                        <a:schemeClr val="tx1"/>
                      </a:solidFill>
                      <a:prstDash val="solid"/>
                      <a:round/>
                      <a:headEnd type="none" w="med" len="med"/>
                      <a:tailEnd type="none" w="med" len="med"/>
                    </a:lnR>
                  </a:tcPr>
                </a:tc>
                <a:tc>
                  <a:txBody>
                    <a:bodyPr/>
                    <a:lstStyle/>
                    <a:p>
                      <a:r>
                        <a:rPr lang="en-US" sz="1000" dirty="0" smtClean="0">
                          <a:latin typeface="Arial" charset="0"/>
                          <a:ea typeface="Arial" charset="0"/>
                          <a:cs typeface="Arial" charset="0"/>
                        </a:rPr>
                        <a:t>$ 353,025</a:t>
                      </a:r>
                      <a:endParaRPr lang="en-US" sz="10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smtClean="0">
                          <a:solidFill>
                            <a:srgbClr val="FF0000"/>
                          </a:solidFill>
                          <a:latin typeface="Arial" charset="0"/>
                          <a:ea typeface="Arial" charset="0"/>
                          <a:cs typeface="Arial" charset="0"/>
                        </a:rPr>
                        <a:t>3.9</a:t>
                      </a:r>
                      <a:endParaRPr lang="en-US" sz="1000" dirty="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243840">
                <a:tc>
                  <a:txBody>
                    <a:bodyPr/>
                    <a:lstStyle/>
                    <a:p>
                      <a:r>
                        <a:rPr lang="en-US" sz="1000">
                          <a:latin typeface="Arial" charset="0"/>
                          <a:ea typeface="Arial" charset="0"/>
                          <a:cs typeface="Arial" charset="0"/>
                        </a:rPr>
                        <a:t>     Total Staffing</a:t>
                      </a:r>
                    </a:p>
                  </a:txBody>
                  <a:tcPr anchor="ctr">
                    <a:lnR w="12700" cap="flat" cmpd="sng" algn="ctr">
                      <a:solidFill>
                        <a:schemeClr val="tx1"/>
                      </a:solidFill>
                      <a:prstDash val="solid"/>
                      <a:round/>
                      <a:headEnd type="none" w="med" len="med"/>
                      <a:tailEnd type="none" w="med" len="med"/>
                    </a:lnR>
                  </a:tcPr>
                </a:tc>
                <a:tc>
                  <a:txBody>
                    <a:bodyPr/>
                    <a:lstStyle/>
                    <a:p>
                      <a:r>
                        <a:rPr lang="en-US" sz="1000" dirty="0" smtClean="0">
                          <a:latin typeface="Arial" charset="0"/>
                          <a:ea typeface="Arial" charset="0"/>
                          <a:cs typeface="Arial" charset="0"/>
                        </a:rPr>
                        <a:t>$ 3,914,722</a:t>
                      </a:r>
                      <a:endParaRPr lang="en-US" sz="10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1000" dirty="0" smtClean="0">
                          <a:solidFill>
                            <a:srgbClr val="FF0000"/>
                          </a:solidFill>
                          <a:latin typeface="Arial" charset="0"/>
                          <a:ea typeface="Arial" charset="0"/>
                          <a:cs typeface="Arial" charset="0"/>
                        </a:rPr>
                        <a:t>40.2</a:t>
                      </a:r>
                      <a:endParaRPr lang="en-US" sz="1000" dirty="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9"/>
                  </a:ext>
                </a:extLst>
              </a:tr>
              <a:tr h="243840">
                <a:tc>
                  <a:txBody>
                    <a:bodyPr/>
                    <a:lstStyle/>
                    <a:p>
                      <a:endParaRPr lang="en-US" sz="1000">
                        <a:latin typeface="Arial" charset="0"/>
                        <a:ea typeface="Arial" charset="0"/>
                        <a:cs typeface="Arial" charset="0"/>
                      </a:endParaRPr>
                    </a:p>
                  </a:txBody>
                  <a:tcPr anchor="ctr">
                    <a:lnR w="12700" cap="flat" cmpd="sng" algn="ctr">
                      <a:noFill/>
                      <a:prstDash val="solid"/>
                      <a:round/>
                      <a:headEnd type="none" w="med" len="med"/>
                      <a:tailEnd type="none" w="med" len="med"/>
                    </a:ln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243840">
                <a:tc>
                  <a:txBody>
                    <a:bodyPr/>
                    <a:lstStyle/>
                    <a:p>
                      <a:r>
                        <a:rPr lang="en-US" sz="1000">
                          <a:latin typeface="Arial" charset="0"/>
                          <a:ea typeface="Arial" charset="0"/>
                          <a:cs typeface="Arial" charset="0"/>
                        </a:rPr>
                        <a:t>Supplies/Other</a:t>
                      </a:r>
                    </a:p>
                  </a:txBody>
                  <a:tcPr anchor="ctr">
                    <a:lnR w="12700" cap="flat" cmpd="sng" algn="ctr">
                      <a:solidFill>
                        <a:schemeClr val="tx1"/>
                      </a:solidFill>
                      <a:prstDash val="solid"/>
                      <a:round/>
                      <a:headEnd type="none" w="med" len="med"/>
                      <a:tailEnd type="none" w="med" len="med"/>
                    </a:lnR>
                    <a:lnB>
                      <a:noFill/>
                    </a:lnB>
                  </a:tcPr>
                </a:tc>
                <a:tc>
                  <a:txBody>
                    <a:bodyPr/>
                    <a:lstStyle/>
                    <a:p>
                      <a:r>
                        <a:rPr lang="en-US" sz="1000" dirty="0" smtClean="0">
                          <a:latin typeface="Arial" charset="0"/>
                          <a:ea typeface="Arial" charset="0"/>
                          <a:cs typeface="Arial" charset="0"/>
                        </a:rPr>
                        <a:t>$ 166,592</a:t>
                      </a:r>
                      <a:endParaRPr lang="en-US" sz="100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r h="243840">
                <a:tc>
                  <a:txBody>
                    <a:bodyPr/>
                    <a:lstStyle/>
                    <a:p>
                      <a:endParaRPr lang="en-US" sz="1000">
                        <a:latin typeface="Arial" charset="0"/>
                        <a:ea typeface="Arial" charset="0"/>
                        <a:cs typeface="Arial" charset="0"/>
                      </a:endParaRPr>
                    </a:p>
                  </a:txBody>
                  <a:tcPr anchor="ctr">
                    <a:lnL>
                      <a:noFill/>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43840">
                <a:tc>
                  <a:txBody>
                    <a:bodyPr/>
                    <a:lstStyle/>
                    <a:p>
                      <a:r>
                        <a:rPr lang="en-US" sz="1000" b="1">
                          <a:latin typeface="Arial" charset="0"/>
                          <a:ea typeface="Arial" charset="0"/>
                          <a:cs typeface="Arial" charset="0"/>
                        </a:rPr>
                        <a:t>Total</a:t>
                      </a:r>
                      <a:r>
                        <a:rPr lang="en-US" sz="1000" b="1" baseline="0">
                          <a:latin typeface="Arial" charset="0"/>
                          <a:ea typeface="Arial" charset="0"/>
                          <a:cs typeface="Arial" charset="0"/>
                        </a:rPr>
                        <a:t> RAM Deployment Plans</a:t>
                      </a:r>
                      <a:endParaRPr lang="en-US" sz="1000" b="1">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dirty="0" smtClean="0">
                          <a:latin typeface="Arial" charset="0"/>
                          <a:ea typeface="Arial" charset="0"/>
                          <a:cs typeface="Arial" charset="0"/>
                        </a:rPr>
                        <a:t>$ 4,081,314</a:t>
                      </a:r>
                      <a:endParaRPr lang="en-US" sz="1000" dirty="0">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a:txBody>
                    <a:bodyPr/>
                    <a:lstStyle/>
                    <a:p>
                      <a:pPr algn="r"/>
                      <a:endParaRPr lang="en-US" sz="1000" dirty="0">
                        <a:solidFill>
                          <a:srgbClr val="FF0000"/>
                        </a:solidFill>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4" name="Title 1">
            <a:extLst>
              <a:ext uri="{FF2B5EF4-FFF2-40B4-BE49-F238E27FC236}">
                <a16:creationId xmlns:a16="http://schemas.microsoft.com/office/drawing/2014/main" id="{17591253-B017-1ABF-3E1E-71973214CE9D}"/>
              </a:ext>
            </a:extLst>
          </p:cNvPr>
          <p:cNvSpPr>
            <a:spLocks noGrp="1"/>
          </p:cNvSpPr>
          <p:nvPr>
            <p:ph type="title"/>
          </p:nvPr>
        </p:nvSpPr>
        <p:spPr>
          <a:xfrm>
            <a:off x="2556769" y="350750"/>
            <a:ext cx="6584517" cy="708918"/>
          </a:xfrm>
        </p:spPr>
        <p:txBody>
          <a:bodyPr>
            <a:normAutofit/>
          </a:bodyPr>
          <a:lstStyle/>
          <a:p>
            <a:r>
              <a:rPr lang="en-CA" sz="2500" b="1">
                <a:solidFill>
                  <a:srgbClr val="00B0F0"/>
                </a:solidFill>
                <a:latin typeface="Arial"/>
                <a:cs typeface="Arial"/>
              </a:rPr>
              <a:t>Our 2024-25 School Budget</a:t>
            </a:r>
            <a:endParaRPr lang="en-US" sz="2500">
              <a:solidFill>
                <a:srgbClr val="00B0F0"/>
              </a:solidFill>
            </a:endParaRPr>
          </a:p>
        </p:txBody>
      </p:sp>
    </p:spTree>
    <p:extLst>
      <p:ext uri="{BB962C8B-B14F-4D97-AF65-F5344CB8AC3E}">
        <p14:creationId xmlns:p14="http://schemas.microsoft.com/office/powerpoint/2010/main" val="2993749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a:solidFill>
                  <a:srgbClr val="00B0F0"/>
                </a:solidFill>
                <a:latin typeface="Arial"/>
                <a:ea typeface="Arial" charset="0"/>
                <a:cs typeface="Arial"/>
              </a:rPr>
              <a:t>Our 2024-25 School Fees</a:t>
            </a:r>
            <a:endParaRPr lang="en-CA" sz="2500">
              <a:solidFill>
                <a:srgbClr val="00B0F0"/>
              </a:solidFill>
              <a:latin typeface="Arial"/>
              <a:cs typeface="Arial"/>
            </a:endParaRPr>
          </a:p>
        </p:txBody>
      </p:sp>
      <p:sp>
        <p:nvSpPr>
          <p:cNvPr id="5" name="Content Placeholder 2">
            <a:extLst>
              <a:ext uri="{FF2B5EF4-FFF2-40B4-BE49-F238E27FC236}">
                <a16:creationId xmlns:a16="http://schemas.microsoft.com/office/drawing/2014/main" id="{3448FE6D-5F52-4C91-8CF8-8172F397A88B}"/>
              </a:ext>
            </a:extLst>
          </p:cNvPr>
          <p:cNvSpPr>
            <a:spLocks noGrp="1"/>
          </p:cNvSpPr>
          <p:nvPr>
            <p:ph idx="1"/>
          </p:nvPr>
        </p:nvSpPr>
        <p:spPr>
          <a:xfrm>
            <a:off x="2559551" y="1068081"/>
            <a:ext cx="6248783" cy="3834332"/>
          </a:xfrm>
        </p:spPr>
        <p:txBody>
          <a:bodyPr>
            <a:normAutofit/>
          </a:bodyPr>
          <a:lstStyle/>
          <a:p>
            <a:pPr marL="0" indent="0">
              <a:buNone/>
            </a:pPr>
            <a:r>
              <a:rPr lang="en-US" sz="2000" dirty="0">
                <a:solidFill>
                  <a:schemeClr val="tx1">
                    <a:lumMod val="50000"/>
                    <a:lumOff val="50000"/>
                  </a:schemeClr>
                </a:solidFill>
                <a:latin typeface="Arial"/>
                <a:ea typeface="Arial" charset="0"/>
                <a:cs typeface="Arial"/>
              </a:rPr>
              <a:t>We will consult with families by outlining proposed activities for the upcoming year that may require a fee for cost recovery. </a:t>
            </a:r>
            <a:endParaRPr lang="en-US" sz="2000" dirty="0" smtClean="0">
              <a:solidFill>
                <a:schemeClr val="tx1">
                  <a:lumMod val="50000"/>
                  <a:lumOff val="50000"/>
                </a:schemeClr>
              </a:solidFill>
              <a:latin typeface="Arial"/>
              <a:ea typeface="Arial" charset="0"/>
              <a:cs typeface="Arial"/>
            </a:endParaRPr>
          </a:p>
          <a:p>
            <a:r>
              <a:rPr lang="en-US" dirty="0"/>
              <a:t>Field trips such as Royal Tyrell museum, Storybook Theatre, SAM </a:t>
            </a:r>
            <a:r>
              <a:rPr lang="en-US" dirty="0" err="1"/>
              <a:t>centre</a:t>
            </a:r>
            <a:r>
              <a:rPr lang="en-US" dirty="0"/>
              <a:t>, Heritage Park, Safety City, Butterfield acres</a:t>
            </a:r>
          </a:p>
          <a:p>
            <a:r>
              <a:rPr lang="en-US" dirty="0"/>
              <a:t>Activities such as swimming lessons</a:t>
            </a:r>
          </a:p>
          <a:p>
            <a:r>
              <a:rPr lang="en-US" dirty="0"/>
              <a:t>In-school experiences such as Teacher’s Pet and the Astrodome</a:t>
            </a:r>
            <a:endParaRPr lang="en-US" dirty="0"/>
          </a:p>
        </p:txBody>
      </p:sp>
    </p:spTree>
    <p:extLst>
      <p:ext uri="{BB962C8B-B14F-4D97-AF65-F5344CB8AC3E}">
        <p14:creationId xmlns:p14="http://schemas.microsoft.com/office/powerpoint/2010/main" val="25897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a:solidFill>
                  <a:srgbClr val="00B0F0"/>
                </a:solidFill>
                <a:latin typeface="Arial"/>
                <a:ea typeface="Arial" charset="0"/>
                <a:cs typeface="Arial"/>
              </a:rPr>
              <a:t>Our 2024-25 School Fees</a:t>
            </a:r>
            <a:endParaRPr lang="en-CA" sz="2500">
              <a:solidFill>
                <a:srgbClr val="00B0F0"/>
              </a:solidFill>
              <a:latin typeface="Arial"/>
              <a:cs typeface="Arial"/>
            </a:endParaRPr>
          </a:p>
        </p:txBody>
      </p:sp>
      <p:sp>
        <p:nvSpPr>
          <p:cNvPr id="3" name="Content Placeholder 2">
            <a:extLst>
              <a:ext uri="{FF2B5EF4-FFF2-40B4-BE49-F238E27FC236}">
                <a16:creationId xmlns:a16="http://schemas.microsoft.com/office/drawing/2014/main" id="{F9F77A55-27D8-452C-B318-9E64567D647B}"/>
              </a:ext>
            </a:extLst>
          </p:cNvPr>
          <p:cNvSpPr>
            <a:spLocks noGrp="1"/>
          </p:cNvSpPr>
          <p:nvPr>
            <p:ph idx="1"/>
          </p:nvPr>
        </p:nvSpPr>
        <p:spPr/>
        <p:txBody>
          <a:bodyPr>
            <a:normAutofit/>
          </a:bodyPr>
          <a:lstStyle/>
          <a:p>
            <a:endParaRPr lang="en-US" sz="2000" dirty="0">
              <a:latin typeface="Arial" charset="0"/>
              <a:ea typeface="Arial" charset="0"/>
              <a:cs typeface="Arial" charset="0"/>
            </a:endParaRPr>
          </a:p>
          <a:p>
            <a:pPr>
              <a:buClr>
                <a:srgbClr val="00B0F0"/>
              </a:buClr>
              <a:buFont typeface="Wingdings" charset="2"/>
              <a:buChar char="§"/>
            </a:pPr>
            <a:r>
              <a:rPr lang="en-US" sz="2000" dirty="0">
                <a:solidFill>
                  <a:schemeClr val="tx1">
                    <a:lumMod val="50000"/>
                    <a:lumOff val="50000"/>
                  </a:schemeClr>
                </a:solidFill>
                <a:latin typeface="Arial"/>
                <a:ea typeface="Arial" charset="0"/>
                <a:cs typeface="Arial"/>
              </a:rPr>
              <a:t>2023-24 Report to Parents on Fees </a:t>
            </a:r>
            <a:endParaRPr lang="en-US" sz="2000" dirty="0" smtClean="0">
              <a:solidFill>
                <a:schemeClr val="tx1">
                  <a:lumMod val="50000"/>
                  <a:lumOff val="50000"/>
                </a:schemeClr>
              </a:solidFill>
              <a:latin typeface="Arial"/>
              <a:ea typeface="Arial" charset="0"/>
              <a:cs typeface="Arial"/>
            </a:endParaRPr>
          </a:p>
          <a:p>
            <a:pPr>
              <a:buClr>
                <a:srgbClr val="00B0F0"/>
              </a:buClr>
              <a:buFont typeface="Wingdings" charset="2"/>
              <a:buChar char="§"/>
            </a:pPr>
            <a:r>
              <a:rPr lang="en-US" sz="2000" dirty="0">
                <a:solidFill>
                  <a:schemeClr val="tx1">
                    <a:lumMod val="50000"/>
                    <a:lumOff val="50000"/>
                  </a:schemeClr>
                </a:solidFill>
                <a:latin typeface="Arial"/>
                <a:cs typeface="Arial"/>
                <a:hlinkClick r:id="rId3"/>
              </a:rPr>
              <a:t>https://</a:t>
            </a:r>
            <a:r>
              <a:rPr lang="en-US" sz="2000" dirty="0" smtClean="0">
                <a:solidFill>
                  <a:schemeClr val="tx1">
                    <a:lumMod val="50000"/>
                    <a:lumOff val="50000"/>
                  </a:schemeClr>
                </a:solidFill>
                <a:latin typeface="Arial"/>
                <a:cs typeface="Arial"/>
                <a:hlinkClick r:id="rId3"/>
              </a:rPr>
              <a:t>tuscany.cbe.ab.ca/documents/567b9882-7bb2-430f-93f1-f5ef1bbd589d/Report%20to%20Parents.pdf</a:t>
            </a:r>
            <a:endParaRPr lang="en-US" sz="2000" dirty="0" smtClean="0">
              <a:solidFill>
                <a:schemeClr val="tx1">
                  <a:lumMod val="50000"/>
                  <a:lumOff val="50000"/>
                </a:schemeClr>
              </a:solidFill>
              <a:latin typeface="Arial"/>
              <a:cs typeface="Arial"/>
            </a:endParaRPr>
          </a:p>
          <a:p>
            <a:pPr>
              <a:buClr>
                <a:srgbClr val="00B0F0"/>
              </a:buClr>
              <a:buFont typeface="Wingdings" charset="2"/>
              <a:buChar char="§"/>
            </a:pPr>
            <a:endParaRPr lang="en-US" sz="2000" dirty="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585468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94140"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 to answer questions about our school budget and fees.</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287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2" y="1268953"/>
            <a:ext cx="5994140" cy="2652807"/>
          </a:xfrm>
        </p:spPr>
        <p:txBody>
          <a:bodyPr>
            <a:normAutofit/>
          </a:bodyPr>
          <a:lstStyle/>
          <a:p>
            <a:pPr marL="0" indent="0">
              <a:lnSpc>
                <a:spcPct val="120000"/>
              </a:lnSpc>
              <a:spcBef>
                <a:spcPts val="600"/>
              </a:spcBef>
              <a:spcAft>
                <a:spcPts val="600"/>
              </a:spcAft>
              <a:buClr>
                <a:srgbClr val="00B0F0"/>
              </a:buClr>
              <a:buNone/>
            </a:pPr>
            <a:r>
              <a:rPr lang="en-CA" sz="2000" dirty="0">
                <a:solidFill>
                  <a:schemeClr val="bg1">
                    <a:lumMod val="50000"/>
                  </a:schemeClr>
                </a:solidFill>
                <a:latin typeface="Arial"/>
                <a:cs typeface="Arial"/>
              </a:rPr>
              <a:t>Feedback</a:t>
            </a:r>
            <a:r>
              <a:rPr lang="en-CA" sz="2000" dirty="0">
                <a:solidFill>
                  <a:schemeClr val="bg1">
                    <a:lumMod val="50000"/>
                  </a:schemeClr>
                </a:solidFill>
                <a:latin typeface="Arial"/>
                <a:ea typeface="Arial" charset="0"/>
                <a:cs typeface="Arial"/>
              </a:rPr>
              <a:t> </a:t>
            </a:r>
            <a:r>
              <a:rPr lang="en-CA" sz="2000" dirty="0">
                <a:solidFill>
                  <a:schemeClr val="tx1">
                    <a:lumMod val="50000"/>
                    <a:lumOff val="50000"/>
                  </a:schemeClr>
                </a:solidFill>
                <a:latin typeface="Arial"/>
                <a:ea typeface="Arial" charset="0"/>
                <a:cs typeface="Arial"/>
              </a:rPr>
              <a:t>is important as we consider school planning. When students, families and staff work closely together, students achieve greater success in their learning.</a:t>
            </a:r>
            <a:endParaRPr lang="en-CA" sz="2000" dirty="0">
              <a:solidFill>
                <a:schemeClr val="tx1">
                  <a:lumMod val="50000"/>
                  <a:lumOff val="50000"/>
                </a:schemeClr>
              </a:solidFill>
              <a:latin typeface="Arial"/>
              <a:cs typeface="Arial"/>
            </a:endParaRPr>
          </a:p>
          <a:p>
            <a:pPr marL="0" indent="0">
              <a:lnSpc>
                <a:spcPct val="120000"/>
              </a:lnSpc>
              <a:spcBef>
                <a:spcPts val="600"/>
              </a:spcBef>
              <a:spcAft>
                <a:spcPts val="600"/>
              </a:spcAft>
              <a:buClr>
                <a:srgbClr val="00B0F0"/>
              </a:buClr>
              <a:buNone/>
            </a:pPr>
            <a:r>
              <a:rPr lang="en-CA" sz="2000" dirty="0">
                <a:solidFill>
                  <a:schemeClr val="bg1">
                    <a:lumMod val="50000"/>
                  </a:schemeClr>
                </a:solidFill>
                <a:latin typeface="Arial"/>
                <a:cs typeface="Arial"/>
              </a:rPr>
              <a:t>We’d now like to gather your feedback on some specific questions.</a:t>
            </a:r>
          </a:p>
          <a:p>
            <a:pPr marL="0" indent="0">
              <a:lnSpc>
                <a:spcPct val="120000"/>
              </a:lnSpc>
              <a:spcBef>
                <a:spcPts val="600"/>
              </a:spcBef>
              <a:spcAft>
                <a:spcPts val="600"/>
              </a:spcAft>
              <a:buClr>
                <a:srgbClr val="00B0F0"/>
              </a:buClr>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2559551" y="3931486"/>
            <a:ext cx="5994141" cy="11205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5895" indent="0">
              <a:lnSpc>
                <a:spcPct val="120000"/>
              </a:lnSpc>
              <a:spcBef>
                <a:spcPts val="600"/>
              </a:spcBef>
              <a:spcAft>
                <a:spcPts val="600"/>
              </a:spcAft>
              <a:buClr>
                <a:srgbClr val="00B0F0"/>
              </a:buClr>
              <a:buFont typeface="Arial"/>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99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1" y="204395"/>
            <a:ext cx="6564966" cy="1133621"/>
          </a:xfrm>
        </p:spPr>
        <p:txBody>
          <a:bodyPr>
            <a:normAutofit fontScale="90000"/>
          </a:bodyPr>
          <a:lstStyle/>
          <a:p>
            <a:pPr defTabSz="457200">
              <a:lnSpc>
                <a:spcPct val="100000"/>
              </a:lnSpc>
              <a:spcBef>
                <a:spcPts val="0"/>
              </a:spcBef>
            </a:pPr>
            <a:r>
              <a:rPr lang="en-US" b="1">
                <a:latin typeface="Arial" panose="020B0604020202020204" pitchFamily="34" charset="0"/>
                <a:ea typeface="+mn-ea"/>
                <a:cs typeface="Arial" panose="020B0604020202020204" pitchFamily="34" charset="0"/>
              </a:rPr>
              <a:t/>
            </a:r>
            <a:br>
              <a:rPr lang="en-US" b="1">
                <a:latin typeface="Arial" panose="020B0604020202020204" pitchFamily="34" charset="0"/>
                <a:ea typeface="+mn-ea"/>
                <a:cs typeface="Arial" panose="020B0604020202020204" pitchFamily="34" charset="0"/>
              </a:rPr>
            </a:br>
            <a:r>
              <a:rPr lang="en-US" b="1">
                <a:solidFill>
                  <a:srgbClr val="00B0F0"/>
                </a:solidFill>
                <a:latin typeface="Arial"/>
                <a:ea typeface="+mn-ea"/>
                <a:cs typeface="Arial"/>
              </a:rPr>
              <a:t>2025 School Planning</a:t>
            </a:r>
            <a:r>
              <a:rPr lang="en-US" b="1">
                <a:latin typeface="Arial" panose="020B0604020202020204" pitchFamily="34" charset="0"/>
                <a:ea typeface="+mn-ea"/>
                <a:cs typeface="Arial" panose="020B0604020202020204" pitchFamily="34" charset="0"/>
              </a:rPr>
              <a:t/>
            </a:r>
            <a:br>
              <a:rPr lang="en-US"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1" y="1541417"/>
            <a:ext cx="5961475" cy="3834332"/>
          </a:xfrm>
        </p:spPr>
        <p:txBody>
          <a:bodyPr/>
          <a:lstStyle/>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Welcome</a:t>
            </a:r>
          </a:p>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Agenda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Presentation</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Q &amp; 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Gather feedback</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Meeting evaluation</a:t>
            </a:r>
          </a:p>
          <a:p>
            <a:endParaRPr lang="en-US"/>
          </a:p>
        </p:txBody>
      </p:sp>
    </p:spTree>
    <p:extLst>
      <p:ext uri="{BB962C8B-B14F-4D97-AF65-F5344CB8AC3E}">
        <p14:creationId xmlns:p14="http://schemas.microsoft.com/office/powerpoint/2010/main" val="27184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Next Steps</a:t>
            </a:r>
            <a:endParaRPr lang="en-US" sz="2500">
              <a:solidFill>
                <a:srgbClr val="00B0F0"/>
              </a:solidFill>
              <a:latin typeface="Arial"/>
              <a:cs typeface="Arial"/>
            </a:endParaRPr>
          </a:p>
        </p:txBody>
      </p:sp>
      <p:sp>
        <p:nvSpPr>
          <p:cNvPr id="5" name="Content Placeholder 4"/>
          <p:cNvSpPr>
            <a:spLocks noGrp="1"/>
          </p:cNvSpPr>
          <p:nvPr>
            <p:ph idx="1"/>
          </p:nvPr>
        </p:nvSpPr>
        <p:spPr>
          <a:xfrm>
            <a:off x="2570480" y="987067"/>
            <a:ext cx="5971636" cy="4406356"/>
          </a:xfrm>
        </p:spPr>
        <p:txBody>
          <a:bodyPr>
            <a:normAutofit fontScale="475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4200" dirty="0">
                <a:solidFill>
                  <a:schemeClr val="bg1">
                    <a:lumMod val="50000"/>
                  </a:schemeClr>
                </a:solidFill>
                <a:latin typeface="Arial"/>
                <a:cs typeface="Arial"/>
              </a:rPr>
              <a:t>We will update our school website </a:t>
            </a:r>
            <a:r>
              <a:rPr lang="en-CA" sz="4200" dirty="0" smtClean="0">
                <a:solidFill>
                  <a:schemeClr val="bg1">
                    <a:lumMod val="50000"/>
                  </a:schemeClr>
                </a:solidFill>
                <a:latin typeface="Arial"/>
                <a:cs typeface="Arial"/>
              </a:rPr>
              <a:t>by April 30</a:t>
            </a:r>
            <a:r>
              <a:rPr lang="en-CA" sz="4200" baseline="30000" dirty="0" smtClean="0">
                <a:solidFill>
                  <a:schemeClr val="bg1">
                    <a:lumMod val="50000"/>
                  </a:schemeClr>
                </a:solidFill>
                <a:latin typeface="Arial"/>
                <a:cs typeface="Arial"/>
              </a:rPr>
              <a:t>th</a:t>
            </a:r>
            <a:r>
              <a:rPr lang="en-CA" sz="4200" dirty="0" smtClean="0">
                <a:solidFill>
                  <a:schemeClr val="bg1">
                    <a:lumMod val="50000"/>
                  </a:schemeClr>
                </a:solidFill>
                <a:latin typeface="Arial"/>
                <a:cs typeface="Arial"/>
              </a:rPr>
              <a:t> with</a:t>
            </a:r>
            <a:r>
              <a:rPr lang="en-CA" sz="4200" dirty="0">
                <a:solidFill>
                  <a:schemeClr val="bg1">
                    <a:lumMod val="50000"/>
                  </a:schemeClr>
                </a:solidFill>
                <a:latin typeface="Arial"/>
                <a:cs typeface="Arial"/>
              </a:rPr>
              <a:t>:</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300" dirty="0">
                <a:solidFill>
                  <a:schemeClr val="bg1">
                    <a:lumMod val="50000"/>
                  </a:schemeClr>
                </a:solidFill>
                <a:latin typeface="Arial"/>
                <a:cs typeface="Arial"/>
              </a:rPr>
              <a:t>A summary of feedback gathered at tonight’s </a:t>
            </a:r>
            <a:r>
              <a:rPr lang="en-CA" sz="3300" dirty="0" smtClean="0">
                <a:solidFill>
                  <a:schemeClr val="bg1">
                    <a:lumMod val="50000"/>
                  </a:schemeClr>
                </a:solidFill>
                <a:latin typeface="Arial"/>
                <a:cs typeface="Arial"/>
              </a:rPr>
              <a:t>session</a:t>
            </a:r>
            <a:endParaRPr lang="en-CA" sz="3300" dirty="0">
              <a:solidFill>
                <a:srgbClr val="FF0000"/>
              </a:solidFill>
              <a:latin typeface="Arial"/>
              <a:cs typeface="Arial"/>
            </a:endParaRP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300" dirty="0">
                <a:solidFill>
                  <a:schemeClr val="bg1">
                    <a:lumMod val="50000"/>
                  </a:schemeClr>
                </a:solidFill>
                <a:latin typeface="Arial"/>
                <a:cs typeface="Arial"/>
              </a:rPr>
              <a:t>A meeting evaluation </a:t>
            </a:r>
            <a:r>
              <a:rPr lang="en-CA" sz="3300" dirty="0" smtClean="0">
                <a:solidFill>
                  <a:schemeClr val="bg1">
                    <a:lumMod val="50000"/>
                  </a:schemeClr>
                </a:solidFill>
                <a:latin typeface="Arial"/>
                <a:cs typeface="Arial"/>
              </a:rPr>
              <a:t>summary</a:t>
            </a:r>
            <a:endParaRPr lang="en-CA" sz="3300" dirty="0">
              <a:solidFill>
                <a:srgbClr val="FF0000"/>
              </a:solidFill>
              <a:latin typeface="Arial"/>
              <a:cs typeface="Arial"/>
            </a:endParaRP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300" dirty="0">
                <a:solidFill>
                  <a:schemeClr val="bg1">
                    <a:lumMod val="50000"/>
                  </a:schemeClr>
                </a:solidFill>
                <a:latin typeface="Arial"/>
                <a:cs typeface="Arial"/>
              </a:rPr>
              <a:t>Feedback from the survey </a:t>
            </a:r>
            <a:endParaRPr lang="en-CA" sz="3300" dirty="0">
              <a:solidFill>
                <a:srgbClr val="000000"/>
              </a:solidFill>
              <a:latin typeface="Calibri" panose="020F0502020204030204"/>
              <a:cs typeface="Calibri" panose="020F0502020204030204"/>
            </a:endParaRPr>
          </a:p>
          <a:p>
            <a:pPr marL="283845" lvl="2" indent="-283845">
              <a:lnSpc>
                <a:spcPct val="120000"/>
              </a:lnSpc>
              <a:spcBef>
                <a:spcPts val="600"/>
              </a:spcBef>
              <a:spcAft>
                <a:spcPts val="600"/>
              </a:spcAft>
              <a:buClr>
                <a:srgbClr val="00B0F0"/>
              </a:buClr>
              <a:buFont typeface="Wingdings" panose="05000000000000000000" pitchFamily="2" charset="2"/>
              <a:buChar char="§"/>
            </a:pPr>
            <a:r>
              <a:rPr lang="en-CA" sz="4300" dirty="0">
                <a:solidFill>
                  <a:schemeClr val="bg1">
                    <a:lumMod val="50000"/>
                  </a:schemeClr>
                </a:solidFill>
                <a:latin typeface="Arial"/>
                <a:cs typeface="Arial"/>
              </a:rPr>
              <a:t>Share information about student results and the school development plan at our</a:t>
            </a:r>
            <a:r>
              <a:rPr lang="en-CA" sz="4300" dirty="0">
                <a:solidFill>
                  <a:srgbClr val="FF0000"/>
                </a:solidFill>
                <a:latin typeface="Arial"/>
                <a:cs typeface="Arial"/>
              </a:rPr>
              <a:t> </a:t>
            </a:r>
            <a:r>
              <a:rPr lang="en-CA" sz="4300" dirty="0" smtClean="0">
                <a:solidFill>
                  <a:schemeClr val="bg1">
                    <a:lumMod val="50000"/>
                  </a:schemeClr>
                </a:solidFill>
                <a:latin typeface="Arial"/>
                <a:cs typeface="Arial"/>
              </a:rPr>
              <a:t>September, 2025</a:t>
            </a:r>
            <a:r>
              <a:rPr lang="en-CA" sz="4300" dirty="0" smtClean="0">
                <a:solidFill>
                  <a:schemeClr val="bg1">
                    <a:lumMod val="50000"/>
                  </a:schemeClr>
                </a:solidFill>
                <a:latin typeface="Arial"/>
                <a:cs typeface="Arial"/>
              </a:rPr>
              <a:t> </a:t>
            </a:r>
            <a:r>
              <a:rPr lang="en-CA" sz="4300" dirty="0">
                <a:solidFill>
                  <a:schemeClr val="bg1">
                    <a:lumMod val="50000"/>
                  </a:schemeClr>
                </a:solidFill>
                <a:latin typeface="Arial"/>
                <a:cs typeface="Arial"/>
              </a:rPr>
              <a:t>school council meeting.</a:t>
            </a:r>
          </a:p>
          <a:p>
            <a:pPr marL="283845" lvl="2" indent="-283845">
              <a:lnSpc>
                <a:spcPct val="120000"/>
              </a:lnSpc>
              <a:spcBef>
                <a:spcPts val="600"/>
              </a:spcBef>
              <a:spcAft>
                <a:spcPts val="600"/>
              </a:spcAft>
              <a:buClr>
                <a:srgbClr val="00B0F0"/>
              </a:buClr>
              <a:buFont typeface="Wingdings" panose="05000000000000000000" pitchFamily="2" charset="2"/>
              <a:buChar char="§"/>
            </a:pPr>
            <a:r>
              <a:rPr lang="en-CA" sz="4300" dirty="0">
                <a:solidFill>
                  <a:schemeClr val="bg1">
                    <a:lumMod val="50000"/>
                  </a:schemeClr>
                </a:solidFill>
                <a:latin typeface="Arial"/>
                <a:cs typeface="Arial"/>
              </a:rPr>
              <a:t>Our updated school development plan will be posted on our school website by Nov. 30, 2025.</a:t>
            </a:r>
          </a:p>
          <a:p>
            <a:pPr marL="457200" lvl="2" indent="0">
              <a:lnSpc>
                <a:spcPct val="120000"/>
              </a:lnSpc>
              <a:spcBef>
                <a:spcPts val="600"/>
              </a:spcBef>
              <a:spcAft>
                <a:spcPts val="600"/>
              </a:spcAft>
              <a:buClr>
                <a:srgbClr val="767171"/>
              </a:buClr>
              <a:buNone/>
            </a:pPr>
            <a:endParaRPr lang="en-CA" sz="3300" dirty="0">
              <a:solidFill>
                <a:schemeClr val="bg1">
                  <a:lumMod val="50000"/>
                </a:schemeClr>
              </a:solidFill>
              <a:latin typeface="Arial"/>
              <a:cs typeface="Arial"/>
            </a:endParaRPr>
          </a:p>
        </p:txBody>
      </p:sp>
    </p:spTree>
    <p:extLst>
      <p:ext uri="{BB962C8B-B14F-4D97-AF65-F5344CB8AC3E}">
        <p14:creationId xmlns:p14="http://schemas.microsoft.com/office/powerpoint/2010/main" val="1519247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Wrap-Up</a:t>
            </a:r>
            <a:endParaRPr lang="en-US" sz="2500">
              <a:solidFill>
                <a:srgbClr val="00B0F0"/>
              </a:solidFill>
              <a:latin typeface="Arial"/>
              <a:cs typeface="Arial"/>
            </a:endParaRPr>
          </a:p>
        </p:txBody>
      </p:sp>
      <p:sp>
        <p:nvSpPr>
          <p:cNvPr id="5" name="Content Placeholder 4"/>
          <p:cNvSpPr>
            <a:spLocks noGrp="1"/>
          </p:cNvSpPr>
          <p:nvPr>
            <p:ph idx="1"/>
          </p:nvPr>
        </p:nvSpPr>
        <p:spPr>
          <a:xfrm>
            <a:off x="2570481" y="1284789"/>
            <a:ext cx="5971636" cy="4108633"/>
          </a:xfrm>
        </p:spPr>
        <p:txBody>
          <a:bodyPr>
            <a:normAutofit/>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Thank you for your participation!</a:t>
            </a:r>
          </a:p>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Please take a few minutes at this time to share your feedback about this meeting. </a:t>
            </a:r>
            <a:endParaRPr lang="en-CA" sz="2000" dirty="0" smtClean="0">
              <a:solidFill>
                <a:schemeClr val="bg1">
                  <a:lumMod val="50000"/>
                </a:schemeClr>
              </a:solidFill>
              <a:latin typeface="Arial"/>
              <a:cs typeface="Arial"/>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000" dirty="0"/>
          </a:p>
        </p:txBody>
      </p:sp>
      <p:pic>
        <p:nvPicPr>
          <p:cNvPr id="2" name="Picture 1"/>
          <p:cNvPicPr>
            <a:picLocks noChangeAspect="1"/>
          </p:cNvPicPr>
          <p:nvPr/>
        </p:nvPicPr>
        <p:blipFill>
          <a:blip r:embed="rId3"/>
          <a:stretch>
            <a:fillRect/>
          </a:stretch>
        </p:blipFill>
        <p:spPr>
          <a:xfrm>
            <a:off x="3516146" y="2829083"/>
            <a:ext cx="2263266" cy="1950046"/>
          </a:xfrm>
          <a:prstGeom prst="rect">
            <a:avLst/>
          </a:prstGeom>
        </p:spPr>
      </p:pic>
    </p:spTree>
    <p:extLst>
      <p:ext uri="{BB962C8B-B14F-4D97-AF65-F5344CB8AC3E}">
        <p14:creationId xmlns:p14="http://schemas.microsoft.com/office/powerpoint/2010/main" val="410404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0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0" y="204395"/>
            <a:ext cx="6575265" cy="1133621"/>
          </a:xfrm>
        </p:spPr>
        <p:txBody>
          <a:bodyPr>
            <a:normAutofit fontScale="90000"/>
          </a:bodyPr>
          <a:lstStyle/>
          <a:p>
            <a:pPr defTabSz="457200">
              <a:lnSpc>
                <a:spcPct val="100000"/>
              </a:lnSpc>
              <a:spcBef>
                <a:spcPts val="0"/>
              </a:spcBef>
            </a:pPr>
            <a:r>
              <a:rPr lang="en-US" b="1">
                <a:latin typeface="Arial"/>
                <a:ea typeface="+mn-ea"/>
                <a:cs typeface="Arial"/>
              </a:rPr>
              <a:t/>
            </a:r>
            <a:br>
              <a:rPr lang="en-US" b="1">
                <a:latin typeface="Arial"/>
                <a:ea typeface="+mn-ea"/>
                <a:cs typeface="Arial"/>
              </a:rPr>
            </a:br>
            <a:r>
              <a:rPr lang="en-US" b="1">
                <a:solidFill>
                  <a:srgbClr val="00B0F0"/>
                </a:solidFill>
                <a:latin typeface="Arial"/>
                <a:ea typeface="+mn-ea"/>
                <a:cs typeface="Arial"/>
              </a:rPr>
              <a:t>2025 School Planning</a:t>
            </a:r>
            <a:r>
              <a:rPr lang="en-US" b="1">
                <a:latin typeface="Arial" panose="020B0604020202020204" pitchFamily="34" charset="0"/>
                <a:ea typeface="+mn-ea"/>
                <a:cs typeface="Arial" panose="020B0604020202020204" pitchFamily="34" charset="0"/>
              </a:rPr>
              <a:t/>
            </a:r>
            <a:br>
              <a:rPr lang="en-US"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0" y="1520202"/>
            <a:ext cx="5984626" cy="3834332"/>
          </a:xfrm>
        </p:spPr>
        <p:txBody>
          <a:bodyPr>
            <a:normAutofit/>
          </a:bodyPr>
          <a:lstStyle/>
          <a:p>
            <a:pPr marL="0" indent="0" defTabSz="457200">
              <a:lnSpc>
                <a:spcPct val="100000"/>
              </a:lnSpc>
              <a:spcBef>
                <a:spcPts val="600"/>
              </a:spcBef>
              <a:spcAft>
                <a:spcPts val="600"/>
              </a:spcAft>
              <a:buClr>
                <a:srgbClr val="00B0F0"/>
              </a:buClr>
              <a:buNone/>
            </a:pPr>
            <a:r>
              <a:rPr lang="en-CA" sz="2000" dirty="0">
                <a:solidFill>
                  <a:schemeClr val="tx1">
                    <a:lumMod val="50000"/>
                    <a:lumOff val="50000"/>
                  </a:schemeClr>
                </a:solidFill>
                <a:latin typeface="Arial"/>
                <a:cs typeface="Arial"/>
              </a:rPr>
              <a:t>The purpose of this meeting is to:</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Share information about school planning at </a:t>
            </a:r>
            <a:r>
              <a:rPr lang="en-CA" sz="1600" dirty="0" smtClean="0">
                <a:latin typeface="Arial"/>
                <a:cs typeface="Arial"/>
              </a:rPr>
              <a:t>École Tuscany School</a:t>
            </a:r>
            <a:endParaRPr lang="en-CA" sz="1600" dirty="0">
              <a:latin typeface="Arial"/>
              <a:cs typeface="Arial"/>
            </a:endParaRP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Gather feedback that may be considered in making future school planning decisions</a:t>
            </a:r>
          </a:p>
        </p:txBody>
      </p:sp>
    </p:spTree>
    <p:extLst>
      <p:ext uri="{BB962C8B-B14F-4D97-AF65-F5344CB8AC3E}">
        <p14:creationId xmlns:p14="http://schemas.microsoft.com/office/powerpoint/2010/main" val="146594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chool Planning and You">
            <a:hlinkClick r:id="" action="ppaction://media"/>
            <a:extLst>
              <a:ext uri="{FF2B5EF4-FFF2-40B4-BE49-F238E27FC236}">
                <a16:creationId xmlns:a16="http://schemas.microsoft.com/office/drawing/2014/main" id="{6D8A1A27-0254-9AEC-651C-E9F7F0122D0E}"/>
              </a:ext>
            </a:extLst>
          </p:cNvPr>
          <p:cNvPicPr>
            <a:picLocks noRot="1" noChangeAspect="1"/>
          </p:cNvPicPr>
          <p:nvPr>
            <a:videoFile r:link="rId1"/>
          </p:nvPr>
        </p:nvPicPr>
        <p:blipFill>
          <a:blip r:embed="rId4"/>
          <a:stretch>
            <a:fillRect/>
          </a:stretch>
        </p:blipFill>
        <p:spPr>
          <a:xfrm>
            <a:off x="47112" y="-5671"/>
            <a:ext cx="9056079" cy="5160446"/>
          </a:xfrm>
          <a:prstGeom prst="rect">
            <a:avLst/>
          </a:prstGeom>
        </p:spPr>
      </p:pic>
    </p:spTree>
    <p:extLst>
      <p:ext uri="{BB962C8B-B14F-4D97-AF65-F5344CB8AC3E}">
        <p14:creationId xmlns:p14="http://schemas.microsoft.com/office/powerpoint/2010/main" val="65212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5612" y="517004"/>
            <a:ext cx="6495673" cy="708918"/>
          </a:xfrm>
        </p:spPr>
        <p:txBody>
          <a:bodyPr>
            <a:normAutofit fontScale="90000"/>
          </a:bodyPr>
          <a:lstStyle/>
          <a:p>
            <a:pPr defTabSz="457200">
              <a:lnSpc>
                <a:spcPct val="100000"/>
              </a:lnSpc>
              <a:spcBef>
                <a:spcPts val="0"/>
              </a:spcBef>
            </a:pPr>
            <a:r>
              <a:rPr lang="en-CA" b="1">
                <a:solidFill>
                  <a:srgbClr val="00B0F0"/>
                </a:solidFill>
                <a:latin typeface="Arial"/>
                <a:cs typeface="Arial"/>
              </a:rPr>
              <a:t>How is Our School Development </a:t>
            </a:r>
            <a:r>
              <a:rPr lang="en-CA" b="1">
                <a:latin typeface="Arial" panose="020B0604020202020204" pitchFamily="34" charset="0"/>
                <a:cs typeface="Arial" panose="020B0604020202020204" pitchFamily="34" charset="0"/>
              </a:rPr>
              <a:t/>
            </a:r>
            <a:br>
              <a:rPr lang="en-CA" b="1">
                <a:latin typeface="Arial" panose="020B0604020202020204" pitchFamily="34" charset="0"/>
                <a:cs typeface="Arial" panose="020B0604020202020204" pitchFamily="34" charset="0"/>
              </a:rPr>
            </a:br>
            <a:r>
              <a:rPr lang="en-CA" b="1">
                <a:solidFill>
                  <a:srgbClr val="00B0F0"/>
                </a:solidFill>
                <a:latin typeface="Arial"/>
                <a:cs typeface="Arial"/>
              </a:rPr>
              <a:t>Plan Used?</a:t>
            </a:r>
            <a:r>
              <a:rPr lang="en-CA" b="1">
                <a:latin typeface="Arial" panose="020B0604020202020204" pitchFamily="34" charset="0"/>
                <a:cs typeface="Arial" panose="020B0604020202020204" pitchFamily="34" charset="0"/>
              </a:rPr>
              <a:t/>
            </a:r>
            <a:br>
              <a:rPr lang="en-CA" b="1">
                <a:latin typeface="Arial" panose="020B0604020202020204" pitchFamily="34" charset="0"/>
                <a:cs typeface="Arial" panose="020B0604020202020204" pitchFamily="34" charset="0"/>
              </a:rPr>
            </a:br>
            <a:r>
              <a:rPr lang="en-CA" b="1">
                <a:latin typeface="Arial" panose="020B0604020202020204" pitchFamily="34" charset="0"/>
                <a:cs typeface="Arial" panose="020B0604020202020204" pitchFamily="34" charset="0"/>
              </a:rPr>
              <a:t/>
            </a:r>
            <a:br>
              <a:rPr lang="en-CA" b="1">
                <a:latin typeface="Arial" panose="020B0604020202020204" pitchFamily="34" charset="0"/>
                <a:cs typeface="Arial" panose="020B0604020202020204" pitchFamily="34" charset="0"/>
              </a:rPr>
            </a:br>
            <a:r>
              <a:rPr lang="en-CA" sz="3000" b="1">
                <a:latin typeface="Arial" panose="020B0604020202020204" pitchFamily="34" charset="0"/>
                <a:cs typeface="Arial" panose="020B0604020202020204" pitchFamily="34" charset="0"/>
              </a:rPr>
              <a:t/>
            </a:r>
            <a:br>
              <a:rPr lang="en-CA" sz="3000" b="1">
                <a:latin typeface="Arial" panose="020B0604020202020204" pitchFamily="34" charset="0"/>
                <a:cs typeface="Arial" panose="020B0604020202020204" pitchFamily="34" charset="0"/>
              </a:rPr>
            </a:br>
            <a:r>
              <a:rPr lang="en-CA" sz="3000" b="1">
                <a:latin typeface="Arial" panose="020B0604020202020204" pitchFamily="34" charset="0"/>
                <a:cs typeface="Arial" panose="020B0604020202020204" pitchFamily="34" charset="0"/>
              </a:rPr>
              <a:t/>
            </a:r>
            <a:br>
              <a:rPr lang="en-CA" sz="3000" b="1">
                <a:latin typeface="Arial" panose="020B0604020202020204" pitchFamily="34" charset="0"/>
                <a:cs typeface="Arial" panose="020B0604020202020204" pitchFamily="34" charset="0"/>
              </a:rPr>
            </a:br>
            <a:r>
              <a:rPr lang="en-CA" sz="3000" b="1">
                <a:latin typeface="Arial" panose="020B0604020202020204" pitchFamily="34" charset="0"/>
                <a:ea typeface="+mn-ea"/>
                <a:cs typeface="Arial" panose="020B0604020202020204" pitchFamily="34" charset="0"/>
              </a:rPr>
              <a:t/>
            </a:r>
            <a:br>
              <a:rPr lang="en-CA" sz="3000"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645613" y="1492277"/>
            <a:ext cx="5896503" cy="3635308"/>
          </a:xfrm>
        </p:spPr>
        <p:txBody>
          <a:bodyPr>
            <a:normAutofit fontScale="400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Guides ongoing assessment and review of goals and actions.</a:t>
            </a:r>
            <a:endParaRPr lang="en-US">
              <a:solidFill>
                <a:schemeClr val="bg1">
                  <a:lumMod val="50000"/>
                </a:schemeClr>
              </a:solidFil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Our school development plan is the driver for closing </a:t>
            </a:r>
            <a:r>
              <a:rPr lang="en-CA" sz="5000">
                <a:solidFill>
                  <a:schemeClr val="tx1">
                    <a:lumMod val="50000"/>
                    <a:lumOff val="50000"/>
                  </a:schemeClr>
                </a:solidFill>
                <a:latin typeface="Arial"/>
                <a:cs typeface="Arial"/>
              </a:rPr>
              <a:t>learning</a:t>
            </a:r>
            <a:r>
              <a:rPr lang="en-CA" sz="5000">
                <a:solidFill>
                  <a:srgbClr val="FF0000"/>
                </a:solidFill>
                <a:latin typeface="Arial"/>
                <a:cs typeface="Arial"/>
              </a:rPr>
              <a:t> </a:t>
            </a:r>
            <a:r>
              <a:rPr lang="en-CA" sz="5000">
                <a:solidFill>
                  <a:schemeClr val="bg1">
                    <a:lumMod val="50000"/>
                  </a:schemeClr>
                </a:solidFill>
                <a:latin typeface="Arial"/>
                <a:cs typeface="Arial"/>
              </a:rPr>
              <a:t>gaps and informs:</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Instructional strategies</a:t>
            </a:r>
            <a:r>
              <a:rPr lang="en-CA" sz="3400">
                <a:solidFill>
                  <a:srgbClr val="FF0000"/>
                </a:solidFill>
                <a:latin typeface="Arial"/>
                <a:cs typeface="Arial"/>
              </a:rPr>
              <a:t> </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Professional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School structures and processes for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Resources to improve student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Data-informed decision making</a:t>
            </a: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29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721223"/>
            <a:ext cx="5994140" cy="1476651"/>
          </a:xfrm>
        </p:spPr>
        <p:txBody>
          <a:bodyPr>
            <a:normAutofit/>
          </a:bodyPr>
          <a:lstStyle/>
          <a:p>
            <a:r>
              <a:rPr lang="en-US" b="1" dirty="0"/>
              <a:t>Student foundational skills in literacy and mathematics will improve.</a:t>
            </a:r>
            <a:endParaRPr lang="en-CA" dirty="0"/>
          </a:p>
          <a:p>
            <a:pPr marL="283845" indent="-283845">
              <a:lnSpc>
                <a:spcPct val="100000"/>
              </a:lnSpc>
              <a:spcBef>
                <a:spcPts val="600"/>
              </a:spcBef>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469899" cy="762833"/>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School Goal</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56915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Outcome</a:t>
            </a:r>
            <a:endParaRPr lang="en-CA" sz="2500" b="1" dirty="0">
              <a:solidFill>
                <a:srgbClr val="00B0F0"/>
              </a:solidFill>
              <a:latin typeface="Arial"/>
              <a:cs typeface="Arial" panose="020B0604020202020204" pitchFamily="34" charset="0"/>
            </a:endParaRPr>
          </a:p>
        </p:txBody>
      </p:sp>
      <p:sp>
        <p:nvSpPr>
          <p:cNvPr id="7" name="Content Placeholder 4"/>
          <p:cNvSpPr>
            <a:spLocks noGrp="1"/>
          </p:cNvSpPr>
          <p:nvPr>
            <p:ph idx="1"/>
          </p:nvPr>
        </p:nvSpPr>
        <p:spPr>
          <a:xfrm>
            <a:off x="2559551" y="1721223"/>
            <a:ext cx="5982565" cy="3181189"/>
          </a:xfrm>
        </p:spPr>
        <p:txBody>
          <a:bodyPr>
            <a:normAutofit/>
          </a:bodyPr>
          <a:lstStyle/>
          <a:p>
            <a:r>
              <a:rPr lang="en-US" dirty="0"/>
              <a:t>Outcome 1:</a:t>
            </a:r>
            <a:endParaRPr lang="en-CA" dirty="0"/>
          </a:p>
          <a:p>
            <a:r>
              <a:rPr lang="en-US" dirty="0"/>
              <a:t>Students will improve in phonological awareness and decoding skills in English and French</a:t>
            </a:r>
            <a:r>
              <a:rPr lang="en-US" dirty="0" smtClean="0"/>
              <a:t>.</a:t>
            </a:r>
          </a:p>
          <a:p>
            <a:r>
              <a:rPr lang="en-US" dirty="0"/>
              <a:t>Outcome 2:</a:t>
            </a:r>
            <a:endParaRPr lang="en-CA" dirty="0"/>
          </a:p>
          <a:p>
            <a:r>
              <a:rPr lang="en-US" dirty="0"/>
              <a:t>Student procedural fluency will improve through a focus on number sense.</a:t>
            </a: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71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r>
              <a:rPr lang="en-CA" sz="2500" b="1" dirty="0">
                <a:latin typeface="Arial"/>
                <a:cs typeface="Arial"/>
              </a:rPr>
              <a:t/>
            </a:r>
            <a:br>
              <a:rPr lang="en-CA" sz="2500" b="1" dirty="0">
                <a:latin typeface="Arial"/>
                <a:cs typeface="Arial"/>
              </a:rPr>
            </a:br>
            <a:r>
              <a:rPr lang="en-CA" sz="2500" b="1" dirty="0">
                <a:solidFill>
                  <a:srgbClr val="00B0F0"/>
                </a:solidFill>
                <a:latin typeface="Arial"/>
                <a:cs typeface="Arial"/>
              </a:rPr>
              <a:t>Outcome Measures</a:t>
            </a:r>
            <a:endParaRPr lang="en-CA" sz="2500" b="1" dirty="0">
              <a:solidFill>
                <a:srgbClr val="00B0F0"/>
              </a:solidFill>
              <a:latin typeface="Arial"/>
              <a:cs typeface="Arial" panose="020B0604020202020204" pitchFamily="34" charset="0"/>
            </a:endParaRPr>
          </a:p>
        </p:txBody>
      </p:sp>
      <p:sp>
        <p:nvSpPr>
          <p:cNvPr id="6" name="Content Placeholder 4">
            <a:extLst>
              <a:ext uri="{FF2B5EF4-FFF2-40B4-BE49-F238E27FC236}">
                <a16:creationId xmlns:a16="http://schemas.microsoft.com/office/drawing/2014/main" id="{052C4C2A-DF05-AC4B-B15C-78A34F61BE31}"/>
              </a:ext>
            </a:extLst>
          </p:cNvPr>
          <p:cNvSpPr>
            <a:spLocks noGrp="1"/>
          </p:cNvSpPr>
          <p:nvPr>
            <p:ph idx="1"/>
          </p:nvPr>
        </p:nvSpPr>
        <p:spPr>
          <a:xfrm>
            <a:off x="2559551" y="1721223"/>
            <a:ext cx="5982565" cy="3181189"/>
          </a:xfrm>
        </p:spPr>
        <p:txBody>
          <a:bodyPr>
            <a:normAutofit fontScale="85000" lnSpcReduction="20000"/>
          </a:bodyPr>
          <a:lstStyle/>
          <a:p>
            <a:r>
              <a:rPr lang="en-US" b="1" dirty="0"/>
              <a:t>Outcome Measures</a:t>
            </a:r>
            <a:endParaRPr lang="en-CA" b="1" dirty="0"/>
          </a:p>
          <a:p>
            <a:pPr lvl="0"/>
            <a:r>
              <a:rPr lang="en-US" dirty="0"/>
              <a:t>Provincial Numeracy Assessment: Gr. 1-3</a:t>
            </a:r>
            <a:endParaRPr lang="en-CA" dirty="0"/>
          </a:p>
          <a:p>
            <a:pPr lvl="0"/>
            <a:r>
              <a:rPr lang="en-US" dirty="0"/>
              <a:t>CC3, </a:t>
            </a:r>
            <a:r>
              <a:rPr lang="en-US" dirty="0" err="1"/>
              <a:t>LeNS</a:t>
            </a:r>
            <a:r>
              <a:rPr lang="en-US" dirty="0"/>
              <a:t>, PAST and RAN assessments</a:t>
            </a:r>
            <a:endParaRPr lang="en-CA" dirty="0"/>
          </a:p>
          <a:p>
            <a:pPr lvl="0"/>
            <a:r>
              <a:rPr lang="en-US" dirty="0"/>
              <a:t>CBE screeners including new decoding screener</a:t>
            </a:r>
            <a:endParaRPr lang="en-CA" dirty="0"/>
          </a:p>
          <a:p>
            <a:pPr lvl="0"/>
            <a:r>
              <a:rPr lang="en-US" dirty="0"/>
              <a:t>Report Card Data – Reading and Number</a:t>
            </a:r>
            <a:endParaRPr lang="en-CA" dirty="0"/>
          </a:p>
          <a:p>
            <a:pPr lvl="0"/>
            <a:r>
              <a:rPr lang="en-US" dirty="0"/>
              <a:t>Perception data from Our School survey, CBE Student survey and Alberta Assurance Survey, Parent engagement surveys</a:t>
            </a:r>
            <a:endParaRPr lang="en-CA" dirty="0"/>
          </a:p>
          <a:p>
            <a:r>
              <a:rPr lang="en-US" dirty="0"/>
              <a:t>Data Dashboard data including demographics, EAL, attendance</a:t>
            </a: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252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Autofit/>
          </a:bodyPr>
          <a:lstStyle/>
          <a:p>
            <a:r>
              <a:rPr lang="en-CA" sz="2500" b="1" dirty="0">
                <a:solidFill>
                  <a:srgbClr val="00B0F0"/>
                </a:solidFill>
                <a:latin typeface="Arial"/>
                <a:cs typeface="Arial"/>
              </a:rPr>
              <a:t>School Development Plan –  </a:t>
            </a:r>
            <a:r>
              <a:rPr lang="en-CA" sz="2500" b="1" dirty="0">
                <a:latin typeface="Arial" panose="020B0604020202020204" pitchFamily="34" charset="0"/>
                <a:cs typeface="Arial" panose="020B0604020202020204" pitchFamily="34" charset="0"/>
              </a:rPr>
              <a:t/>
            </a:r>
            <a:br>
              <a:rPr lang="en-CA" sz="2500" b="1" dirty="0">
                <a:latin typeface="Arial" panose="020B0604020202020204" pitchFamily="34" charset="0"/>
                <a:cs typeface="Arial" panose="020B0604020202020204" pitchFamily="34" charset="0"/>
              </a:rPr>
            </a:br>
            <a:r>
              <a:rPr lang="en-CA" sz="2500" b="1" dirty="0">
                <a:solidFill>
                  <a:srgbClr val="00B0F0"/>
                </a:solidFill>
                <a:latin typeface="Arial"/>
                <a:cs typeface="Arial"/>
              </a:rPr>
              <a:t>Data for Monitoring Progress</a:t>
            </a:r>
          </a:p>
        </p:txBody>
      </p:sp>
      <p:sp>
        <p:nvSpPr>
          <p:cNvPr id="6" name="Content Placeholder 4">
            <a:extLst>
              <a:ext uri="{FF2B5EF4-FFF2-40B4-BE49-F238E27FC236}">
                <a16:creationId xmlns:a16="http://schemas.microsoft.com/office/drawing/2014/main" id="{8A400999-B386-E3C3-A51A-EC4E300EC3AD}"/>
              </a:ext>
            </a:extLst>
          </p:cNvPr>
          <p:cNvSpPr>
            <a:spLocks noGrp="1"/>
          </p:cNvSpPr>
          <p:nvPr>
            <p:ph idx="1"/>
          </p:nvPr>
        </p:nvSpPr>
        <p:spPr>
          <a:xfrm>
            <a:off x="2559551" y="1721223"/>
            <a:ext cx="5982565" cy="3181189"/>
          </a:xfrm>
        </p:spPr>
        <p:txBody>
          <a:bodyPr>
            <a:normAutofit fontScale="85000" lnSpcReduction="10000"/>
          </a:bodyPr>
          <a:lstStyle/>
          <a:p>
            <a:r>
              <a:rPr lang="en-US" b="1" dirty="0"/>
              <a:t>Data for Monitoring Progress</a:t>
            </a:r>
            <a:endParaRPr lang="en-CA" b="1" dirty="0"/>
          </a:p>
          <a:p>
            <a:pPr lvl="0"/>
            <a:r>
              <a:rPr lang="en-US" dirty="0"/>
              <a:t>Intervention Groups – tracking sheet</a:t>
            </a:r>
            <a:endParaRPr lang="en-CA" dirty="0"/>
          </a:p>
          <a:p>
            <a:pPr lvl="0"/>
            <a:r>
              <a:rPr lang="en-US" dirty="0"/>
              <a:t>EAL Benchmarks Analytics </a:t>
            </a:r>
            <a:endParaRPr lang="en-CA" dirty="0"/>
          </a:p>
          <a:p>
            <a:pPr lvl="0"/>
            <a:r>
              <a:rPr lang="en-US" dirty="0"/>
              <a:t>Teacher perception data: Teacher confidence in implementing University of Florida Literacy Institute and MathUP</a:t>
            </a:r>
            <a:endParaRPr lang="en-CA" dirty="0"/>
          </a:p>
          <a:p>
            <a:pPr lvl="0"/>
            <a:r>
              <a:rPr lang="en-US" dirty="0"/>
              <a:t>Admin check ins for Tier 1/Universal supports non-negotiables from Continuum of Supports</a:t>
            </a:r>
            <a:endParaRPr lang="en-CA" dirty="0"/>
          </a:p>
          <a:p>
            <a:r>
              <a:rPr lang="en-US" dirty="0"/>
              <a:t>PLC pre and post assessments as well as teacher individual and group reflection on strategy success</a:t>
            </a: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4475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FF35F8C-243C-0E4A-8332-1C3D32EDDAC4}" vid="{F0784530-40EB-F44B-8130-E24D984F2D49}"/>
    </a:ext>
  </a:extLst>
</a:theme>
</file>

<file path=ppt/theme/theme2.xml><?xml version="1.0" encoding="utf-8"?>
<a:theme xmlns:a="http://schemas.openxmlformats.org/drawingml/2006/main" name="Captione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FF35F8C-243C-0E4A-8332-1C3D32EDDAC4}" vid="{D273F93A-A36E-604D-9BC8-02F94DD5024D}"/>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FF35F8C-243C-0E4A-8332-1C3D32EDDAC4}" vid="{DA787F13-7294-6846-B2E4-79FD37E9DE6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FF35F8C-243C-0E4A-8332-1C3D32EDDAC4}" vid="{E63CC8EA-6D34-2247-9B16-24552FC8872E}"/>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BFF35F8C-243C-0E4A-8332-1C3D32EDDAC4}" vid="{CB7D5A9C-8AE7-9245-93A0-2D8990492D9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86003687-1d09-454a-a0ea-ad8f1346a0cf">INSITE-1426687859-194</_dlc_DocId>
    <_dlc_DocIdUrl xmlns="86003687-1d09-454a-a0ea-ad8f1346a0cf">
      <Url>https://insite.cbe.ab.ca/system/leaders/community-engagement/_layouts/15/DocIdRedir.aspx?ID=INSITE-1426687859-194</Url>
      <Description>INSITE-1426687859-194</Description>
    </_dlc_DocIdUrl>
    <SharedWithUsers xmlns="86003687-1d09-454a-a0ea-ad8f1346a0cf">
      <UserInfo>
        <DisplayName>Lloyd, Leslie Ann</DisplayName>
        <AccountId>12</AccountId>
        <AccountType/>
      </UserInfo>
      <UserInfo>
        <DisplayName>Craig, Michael S</DisplayName>
        <AccountId>16</AccountId>
        <AccountType/>
      </UserInfo>
    </SharedWithUsers>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99D17A781B0F0C41A216E48D7DDD0843" ma:contentTypeVersion="4" ma:contentTypeDescription="Create a new document." ma:contentTypeScope="" ma:versionID="2d9459d37e09f9c8500ad1ccd174c4ef">
  <xsd:schema xmlns:xsd="http://www.w3.org/2001/XMLSchema" xmlns:xs="http://www.w3.org/2001/XMLSchema" xmlns:p="http://schemas.microsoft.com/office/2006/metadata/properties" xmlns:ns1="http://schemas.microsoft.com/sharepoint/v3" xmlns:ns2="86003687-1d09-454a-a0ea-ad8f1346a0cf" targetNamespace="http://schemas.microsoft.com/office/2006/metadata/properties" ma:root="true" ma:fieldsID="c06f32078b5b4954415a029ef20509d8" ns1:_="" ns2:_="">
    <xsd:import namespace="http://schemas.microsoft.com/sharepoint/v3"/>
    <xsd:import namespace="86003687-1d09-454a-a0ea-ad8f1346a0c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003687-1d09-454a-a0ea-ad8f1346a0c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0DB37A-43BB-4CDF-BE9D-E6981AB32872}">
  <ds:schemaRefs>
    <ds:schemaRef ds:uri="http://schemas.microsoft.com/sharepoint/events"/>
  </ds:schemaRefs>
</ds:datastoreItem>
</file>

<file path=customXml/itemProps2.xml><?xml version="1.0" encoding="utf-8"?>
<ds:datastoreItem xmlns:ds="http://schemas.openxmlformats.org/officeDocument/2006/customXml" ds:itemID="{EE437EC1-3823-4367-A256-C67E1E42D5A2}">
  <ds:schemaRefs>
    <ds:schemaRef ds:uri="86003687-1d09-454a-a0ea-ad8f1346a0c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6325A2AC-2F38-43FD-9B70-7A77D99AB0A3}">
  <ds:schemaRefs>
    <ds:schemaRef ds:uri="http://schemas.microsoft.com/sharepoint/v3/contenttype/forms"/>
  </ds:schemaRefs>
</ds:datastoreItem>
</file>

<file path=customXml/itemProps4.xml><?xml version="1.0" encoding="utf-8"?>
<ds:datastoreItem xmlns:ds="http://schemas.openxmlformats.org/officeDocument/2006/customXml" ds:itemID="{16EFB7A6-EEAB-4359-B37F-AD257B7471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003687-1d09-454a-a0ea-ad8f1346a0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presentation-template-school-planning-engagement-2025-FULL (1)</Template>
  <TotalTime>362</TotalTime>
  <Words>1589</Words>
  <Application>Microsoft Office PowerPoint</Application>
  <PresentationFormat>On-screen Show (16:9)</PresentationFormat>
  <Paragraphs>176</Paragraphs>
  <Slides>22</Slides>
  <Notes>12</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22</vt:i4>
      </vt:variant>
    </vt:vector>
  </HeadingPairs>
  <TitlesOfParts>
    <vt:vector size="32" baseType="lpstr">
      <vt:lpstr>Arial</vt:lpstr>
      <vt:lpstr>Calibri</vt:lpstr>
      <vt:lpstr>Calibri Light</vt:lpstr>
      <vt:lpstr>Wingdings</vt:lpstr>
      <vt:lpstr>Wingdings,Sans-Serif</vt:lpstr>
      <vt:lpstr>Custom Design</vt:lpstr>
      <vt:lpstr>Captioned photo</vt:lpstr>
      <vt:lpstr>1_Office Theme</vt:lpstr>
      <vt:lpstr>1_Custom Design</vt:lpstr>
      <vt:lpstr>office theme</vt:lpstr>
      <vt:lpstr>   2025 School Planning </vt:lpstr>
      <vt:lpstr> 2025 School Planning </vt:lpstr>
      <vt:lpstr> 2025 School Planning </vt:lpstr>
      <vt:lpstr>PowerPoint Presentation</vt:lpstr>
      <vt:lpstr>How is Our School Development  Plan Used?     </vt:lpstr>
      <vt:lpstr>School Development Plan –  School Goal</vt:lpstr>
      <vt:lpstr>School Development Plan –  Outcome</vt:lpstr>
      <vt:lpstr>School Development Plan –  Outcome Measures</vt:lpstr>
      <vt:lpstr>School Development Plan –   Data for Monitoring Progress</vt:lpstr>
      <vt:lpstr>School Development Plan –  Actions</vt:lpstr>
      <vt:lpstr>School Development Plan –  Actions</vt:lpstr>
      <vt:lpstr>School Development Plan –  Actions</vt:lpstr>
      <vt:lpstr>Questions?</vt:lpstr>
      <vt:lpstr>Our School Budget</vt:lpstr>
      <vt:lpstr>Our 2024-25 School Budget</vt:lpstr>
      <vt:lpstr>PowerPoint Presentation</vt:lpstr>
      <vt:lpstr>PowerPoint Presentation</vt:lpstr>
      <vt:lpstr>Questions?</vt:lpstr>
      <vt:lpstr>Gathering Your Feedback</vt:lpstr>
      <vt:lpstr>Next Steps</vt:lpstr>
      <vt:lpstr>Wrap-Up</vt:lpstr>
      <vt:lpstr>PowerPoint Presentation</vt:lpstr>
    </vt:vector>
  </TitlesOfParts>
  <Company>Calgary Board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2025 School Planning </dc:title>
  <dc:creator>Scullion, Lesley J</dc:creator>
  <cp:lastModifiedBy>Scullion, Lesley J</cp:lastModifiedBy>
  <cp:revision>14</cp:revision>
  <dcterms:created xsi:type="dcterms:W3CDTF">2025-03-19T16:37:41Z</dcterms:created>
  <dcterms:modified xsi:type="dcterms:W3CDTF">2025-03-19T22:40:18Z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0x01010099D17A781B0F0C41A216E48D7DDD0843</vt:lpwstr>
  </property>
  <property fmtid="{D5CDD505-2E9C-101B-9397-08002B2CF9AE}" pid="3" name="_dlc_DocIdItemGuid">
    <vt:lpwstr>95f54ecc-54d9-479a-858f-7beadf11e17d</vt:lpwstr>
  </property>
</Properties>
</file>